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58" r:id="rId3"/>
    <p:sldId id="259" r:id="rId4"/>
    <p:sldId id="260" r:id="rId5"/>
    <p:sldId id="261" r:id="rId6"/>
    <p:sldId id="304" r:id="rId7"/>
    <p:sldId id="262" r:id="rId8"/>
    <p:sldId id="263" r:id="rId9"/>
    <p:sldId id="264" r:id="rId10"/>
    <p:sldId id="265" r:id="rId11"/>
    <p:sldId id="266" r:id="rId12"/>
    <p:sldId id="267" r:id="rId13"/>
    <p:sldId id="305" r:id="rId14"/>
    <p:sldId id="268" r:id="rId15"/>
    <p:sldId id="269" r:id="rId16"/>
    <p:sldId id="270" r:id="rId17"/>
    <p:sldId id="271" r:id="rId18"/>
    <p:sldId id="272" r:id="rId19"/>
    <p:sldId id="306" r:id="rId20"/>
    <p:sldId id="273" r:id="rId21"/>
    <p:sldId id="274" r:id="rId22"/>
    <p:sldId id="275" r:id="rId23"/>
    <p:sldId id="276" r:id="rId24"/>
    <p:sldId id="307" r:id="rId25"/>
    <p:sldId id="277" r:id="rId26"/>
    <p:sldId id="278" r:id="rId27"/>
    <p:sldId id="279" r:id="rId28"/>
    <p:sldId id="280" r:id="rId29"/>
    <p:sldId id="308" r:id="rId30"/>
    <p:sldId id="281" r:id="rId31"/>
    <p:sldId id="282" r:id="rId32"/>
    <p:sldId id="283" r:id="rId33"/>
    <p:sldId id="284" r:id="rId34"/>
    <p:sldId id="285" r:id="rId35"/>
    <p:sldId id="309" r:id="rId36"/>
    <p:sldId id="286" r:id="rId37"/>
    <p:sldId id="287" r:id="rId38"/>
    <p:sldId id="288" r:id="rId39"/>
    <p:sldId id="289" r:id="rId40"/>
    <p:sldId id="310" r:id="rId41"/>
    <p:sldId id="290" r:id="rId42"/>
    <p:sldId id="291" r:id="rId43"/>
    <p:sldId id="292" r:id="rId44"/>
    <p:sldId id="293" r:id="rId45"/>
    <p:sldId id="311" r:id="rId46"/>
    <p:sldId id="294" r:id="rId47"/>
    <p:sldId id="295" r:id="rId48"/>
    <p:sldId id="296" r:id="rId49"/>
    <p:sldId id="297" r:id="rId50"/>
    <p:sldId id="298" r:id="rId51"/>
    <p:sldId id="312" r:id="rId52"/>
    <p:sldId id="299" r:id="rId53"/>
    <p:sldId id="300" r:id="rId54"/>
    <p:sldId id="301" r:id="rId55"/>
    <p:sldId id="313" r:id="rId56"/>
    <p:sldId id="302" r:id="rId57"/>
    <p:sldId id="303"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2" autoAdjust="0"/>
    <p:restoredTop sz="94660"/>
  </p:normalViewPr>
  <p:slideViewPr>
    <p:cSldViewPr snapToGrid="0">
      <p:cViewPr varScale="1">
        <p:scale>
          <a:sx n="69" d="100"/>
          <a:sy n="69" d="100"/>
        </p:scale>
        <p:origin x="-612"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E265CB7D-BAF9-423D-AE0F-1CAAA95BF861}" type="datetimeFigureOut">
              <a:rPr lang="en-US" smtClean="0"/>
              <a:pPr/>
              <a:t>11/13/2019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5A55F4B1-8D4B-4532-AD61-C40ED244A79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265CB7D-BAF9-423D-AE0F-1CAAA95BF861}" type="datetimeFigureOut">
              <a:rPr lang="en-US" smtClean="0"/>
              <a:pPr/>
              <a:t>11/13/2019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A55F4B1-8D4B-4532-AD61-C40ED244A792}"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914402"/>
            <a:ext cx="27432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914402"/>
            <a:ext cx="80264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265CB7D-BAF9-423D-AE0F-1CAAA95BF861}" type="datetimeFigureOut">
              <a:rPr lang="en-US" smtClean="0"/>
              <a:pPr/>
              <a:t>11/13/2019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A55F4B1-8D4B-4532-AD61-C40ED244A792}"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265CB7D-BAF9-423D-AE0F-1CAAA95BF861}" type="datetimeFigureOut">
              <a:rPr lang="en-US" smtClean="0"/>
              <a:pPr/>
              <a:t>11/13/2019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A55F4B1-8D4B-4532-AD61-C40ED244A792}"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265CB7D-BAF9-423D-AE0F-1CAAA95BF861}" type="datetimeFigureOut">
              <a:rPr lang="en-US" smtClean="0"/>
              <a:pPr/>
              <a:t>11/13/2019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A55F4B1-8D4B-4532-AD61-C40ED244A79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704088"/>
            <a:ext cx="10972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265CB7D-BAF9-423D-AE0F-1CAAA95BF861}" type="datetimeFigureOut">
              <a:rPr lang="en-US" smtClean="0"/>
              <a:pPr/>
              <a:t>11/13/2019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A55F4B1-8D4B-4532-AD61-C40ED244A792}"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704088"/>
            <a:ext cx="109728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E265CB7D-BAF9-423D-AE0F-1CAAA95BF861}" type="datetimeFigureOut">
              <a:rPr lang="en-US" smtClean="0"/>
              <a:pPr/>
              <a:t>11/13/2019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5A55F4B1-8D4B-4532-AD61-C40ED244A792}"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E265CB7D-BAF9-423D-AE0F-1CAAA95BF861}" type="datetimeFigureOut">
              <a:rPr lang="en-US" smtClean="0"/>
              <a:pPr/>
              <a:t>11/13/2019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5A55F4B1-8D4B-4532-AD61-C40ED244A792}"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265CB7D-BAF9-423D-AE0F-1CAAA95BF861}" type="datetimeFigureOut">
              <a:rPr lang="en-US" smtClean="0"/>
              <a:pPr/>
              <a:t>11/13/2019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5A55F4B1-8D4B-4532-AD61-C40ED244A792}"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265CB7D-BAF9-423D-AE0F-1CAAA95BF861}" type="datetimeFigureOut">
              <a:rPr lang="en-US" smtClean="0"/>
              <a:pPr/>
              <a:t>11/13/2019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A55F4B1-8D4B-4532-AD61-C40ED244A792}"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265CB7D-BAF9-423D-AE0F-1CAAA95BF861}" type="datetimeFigureOut">
              <a:rPr lang="en-US" smtClean="0"/>
              <a:pPr/>
              <a:t>11/13/2019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769600" y="6356351"/>
            <a:ext cx="812800" cy="365125"/>
          </a:xfrm>
        </p:spPr>
        <p:txBody>
          <a:bodyPr/>
          <a:lstStyle/>
          <a:p>
            <a:fld id="{5A55F4B1-8D4B-4532-AD61-C40ED244A792}" type="slidenum">
              <a:rPr lang="en-US" smtClean="0"/>
              <a:pPr/>
              <a:t>‹#›</a:t>
            </a:fld>
            <a:endParaRPr lang="en-US"/>
          </a:p>
        </p:txBody>
      </p:sp>
      <p:sp>
        <p:nvSpPr>
          <p:cNvPr id="3" name="عنصر نائب للصورة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265CB7D-BAF9-423D-AE0F-1CAAA95BF861}" type="datetimeFigureOut">
              <a:rPr lang="en-US" smtClean="0"/>
              <a:pPr/>
              <a:t>11/13/2019</a:t>
            </a:fld>
            <a:endParaRPr lang="en-US"/>
          </a:p>
        </p:txBody>
      </p:sp>
      <p:sp>
        <p:nvSpPr>
          <p:cNvPr id="22" name="عنصر نائب للتذييل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عنصر نائب لرقم الشريحة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A55F4B1-8D4B-4532-AD61-C40ED244A792}" type="slidenum">
              <a:rPr lang="en-US" smtClean="0"/>
              <a:pPr/>
              <a:t>‹#›</a:t>
            </a:fld>
            <a:endParaRPr lang="en-US"/>
          </a:p>
        </p:txBody>
      </p:sp>
      <p:grpSp>
        <p:nvGrpSpPr>
          <p:cNvPr id="2" name="مجموعة 1"/>
          <p:cNvGrpSpPr/>
          <p:nvPr/>
        </p:nvGrpSpPr>
        <p:grpSpPr>
          <a:xfrm>
            <a:off x="-25356" y="202408"/>
            <a:ext cx="12240731"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fade thruBlk="1"/>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dspace.qou.edu/contents/0102/unit1/index.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dspace.qou.edu/contents/0102/unit1/index.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dspace.qou.edu/contents/0102/unit1/index.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dspace.qou.edu/contents/0102/unit1/index.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dspace.qou.edu/contents/0102/unit1/index.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dspace.qou.edu/contents/0102/unit1/index.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dspace.qou.edu/contents/0102/unit1/index.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dspace.qou.edu/contents/0102/unit1/index.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dspace.qou.edu/contents/0102/unit1/index.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dspace.qou.edu/contents/0102/unit1/index.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dspace.qou.edu/contents/0102/unit1/index.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dspace.qou.edu/contents/0102/unit1/index.html"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dspace.qou.edu/contents/0102/unit1/index.html"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dspace.qou.edu/contents/0102/unit1/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dspace.qou.edu/contents/0102/unit1/index.html"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dspace.qou.edu/contents/0102/unit1/index.html"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7" y="886691"/>
            <a:ext cx="3560619" cy="1482436"/>
          </a:xfrm>
        </p:spPr>
        <p:txBody>
          <a:bodyPr>
            <a:noAutofit/>
          </a:bodyPr>
          <a:lstStyle/>
          <a:p>
            <a:pPr algn="ctr"/>
            <a:r>
              <a:rPr lang="en-US" sz="2400" dirty="0" smtClean="0">
                <a:latin typeface="Times New Roman" pitchFamily="18" charset="0"/>
                <a:cs typeface="Times New Roman" pitchFamily="18" charset="0"/>
              </a:rPr>
              <a:t>University Of </a:t>
            </a:r>
            <a:r>
              <a:rPr lang="en-US" sz="2400" dirty="0" err="1" smtClean="0">
                <a:latin typeface="Times New Roman" pitchFamily="18" charset="0"/>
                <a:cs typeface="Times New Roman" pitchFamily="18" charset="0"/>
              </a:rPr>
              <a:t>Basrah</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College Of Administration And economic</a:t>
            </a:r>
            <a:r>
              <a:rPr lang="en-MY" sz="2400" dirty="0" smtClean="0">
                <a:latin typeface="Times New Roman" pitchFamily="18" charset="0"/>
                <a:cs typeface="Times New Roman" pitchFamily="18" charset="0"/>
              </a:rPr>
              <a:t/>
            </a:r>
            <a:br>
              <a:rPr lang="en-MY" sz="2400" dirty="0" smtClean="0">
                <a:latin typeface="Times New Roman" pitchFamily="18" charset="0"/>
                <a:cs typeface="Times New Roman" pitchFamily="18" charset="0"/>
              </a:rPr>
            </a:br>
            <a:endParaRPr lang="en-US" sz="2400" dirty="0"/>
          </a:p>
        </p:txBody>
      </p:sp>
      <p:sp>
        <p:nvSpPr>
          <p:cNvPr id="3" name="Content Placeholder 2"/>
          <p:cNvSpPr>
            <a:spLocks noGrp="1"/>
          </p:cNvSpPr>
          <p:nvPr>
            <p:ph idx="1"/>
          </p:nvPr>
        </p:nvSpPr>
        <p:spPr>
          <a:xfrm>
            <a:off x="838201" y="2286001"/>
            <a:ext cx="10577945" cy="2092036"/>
          </a:xfrm>
        </p:spPr>
        <p:txBody>
          <a:bodyPr>
            <a:noAutofit/>
          </a:bodyPr>
          <a:lstStyle/>
          <a:p>
            <a:pPr algn="ctr">
              <a:buNone/>
            </a:pPr>
            <a:r>
              <a:rPr lang="ar-IQ" sz="4400" b="1" dirty="0" smtClean="0">
                <a:solidFill>
                  <a:srgbClr val="0070C0"/>
                </a:solidFill>
                <a:cs typeface="+mj-cs"/>
              </a:rPr>
              <a:t>مقرر </a:t>
            </a:r>
            <a:r>
              <a:rPr lang="ar-IQ" sz="4400" b="1" dirty="0" err="1" smtClean="0">
                <a:solidFill>
                  <a:srgbClr val="0070C0"/>
                </a:solidFill>
                <a:cs typeface="+mj-cs"/>
              </a:rPr>
              <a:t>مبادىء</a:t>
            </a:r>
            <a:r>
              <a:rPr lang="ar-IQ" sz="4400" b="1" dirty="0" smtClean="0">
                <a:solidFill>
                  <a:srgbClr val="0070C0"/>
                </a:solidFill>
                <a:cs typeface="+mj-cs"/>
              </a:rPr>
              <a:t> الحاسوب</a:t>
            </a:r>
          </a:p>
          <a:p>
            <a:pPr algn="ctr">
              <a:buNone/>
            </a:pPr>
            <a:r>
              <a:rPr lang="en-US" sz="4400" b="1" dirty="0" smtClean="0">
                <a:solidFill>
                  <a:srgbClr val="0070C0"/>
                </a:solidFill>
                <a:cs typeface="+mj-cs"/>
              </a:rPr>
              <a:t>COM 1</a:t>
            </a:r>
            <a:endParaRPr lang="ar-IQ" sz="4400" b="1" dirty="0" smtClean="0">
              <a:solidFill>
                <a:srgbClr val="0070C0"/>
              </a:solidFill>
              <a:cs typeface="+mj-cs"/>
            </a:endParaRPr>
          </a:p>
          <a:p>
            <a:pPr algn="ctr">
              <a:buNone/>
            </a:pPr>
            <a:r>
              <a:rPr lang="ar-IQ" sz="4400" b="1" dirty="0" err="1" smtClean="0">
                <a:solidFill>
                  <a:srgbClr val="0070C0"/>
                </a:solidFill>
                <a:cs typeface="+mj-cs"/>
              </a:rPr>
              <a:t>المحاظرة</a:t>
            </a:r>
            <a:r>
              <a:rPr lang="ar-IQ" sz="4400" b="1" dirty="0" smtClean="0">
                <a:solidFill>
                  <a:srgbClr val="0070C0"/>
                </a:solidFill>
                <a:cs typeface="+mj-cs"/>
              </a:rPr>
              <a:t> الأولى</a:t>
            </a:r>
            <a:endParaRPr lang="en-US" sz="4400" b="1" dirty="0">
              <a:solidFill>
                <a:srgbClr val="0070C0"/>
              </a:solidFill>
              <a:cs typeface="+mj-cs"/>
            </a:endParaRPr>
          </a:p>
        </p:txBody>
      </p:sp>
      <p:pic>
        <p:nvPicPr>
          <p:cNvPr id="1028" name="Picture 4" descr="نتيجة بحث الصور عن جامعة البصرة&quot;"/>
          <p:cNvPicPr>
            <a:picLocks noChangeAspect="1" noChangeArrowheads="1"/>
          </p:cNvPicPr>
          <p:nvPr/>
        </p:nvPicPr>
        <p:blipFill>
          <a:blip r:embed="rId2" cstate="print"/>
          <a:srcRect/>
          <a:stretch>
            <a:fillRect/>
          </a:stretch>
        </p:blipFill>
        <p:spPr bwMode="auto">
          <a:xfrm>
            <a:off x="9684328" y="665018"/>
            <a:ext cx="1974418" cy="1614199"/>
          </a:xfrm>
          <a:prstGeom prst="rect">
            <a:avLst/>
          </a:prstGeom>
          <a:noFill/>
        </p:spPr>
      </p:pic>
      <p:sp>
        <p:nvSpPr>
          <p:cNvPr id="8" name="مربع نص 7"/>
          <p:cNvSpPr txBox="1"/>
          <p:nvPr/>
        </p:nvSpPr>
        <p:spPr>
          <a:xfrm>
            <a:off x="4031673" y="4918364"/>
            <a:ext cx="4059382" cy="1077218"/>
          </a:xfrm>
          <a:prstGeom prst="rect">
            <a:avLst/>
          </a:prstGeom>
          <a:noFill/>
        </p:spPr>
        <p:txBody>
          <a:bodyPr wrap="square" rtlCol="1">
            <a:spAutoFit/>
          </a:bodyPr>
          <a:lstStyle/>
          <a:p>
            <a:pPr algn="ctr"/>
            <a:endParaRPr lang="ar-IQ" sz="3200" b="1" dirty="0" smtClean="0"/>
          </a:p>
          <a:p>
            <a:pPr algn="ctr"/>
            <a:r>
              <a:rPr lang="ar-IQ" sz="3200" b="1" dirty="0" smtClean="0"/>
              <a:t>م.م حيدر صلاح هاشم</a:t>
            </a:r>
            <a:endParaRPr lang="ar-IQ" sz="3200" b="1" dirty="0"/>
          </a:p>
        </p:txBody>
      </p:sp>
      <p:sp>
        <p:nvSpPr>
          <p:cNvPr id="9" name="مربع نص 8"/>
          <p:cNvSpPr txBox="1"/>
          <p:nvPr/>
        </p:nvSpPr>
        <p:spPr>
          <a:xfrm>
            <a:off x="4655127" y="6054436"/>
            <a:ext cx="3020291" cy="523220"/>
          </a:xfrm>
          <a:prstGeom prst="rect">
            <a:avLst/>
          </a:prstGeom>
          <a:noFill/>
        </p:spPr>
        <p:txBody>
          <a:bodyPr wrap="square" rtlCol="1">
            <a:spAutoFit/>
          </a:bodyPr>
          <a:lstStyle/>
          <a:p>
            <a:pPr algn="ctr"/>
            <a:r>
              <a:rPr lang="ar-IQ" sz="2800" b="1" dirty="0" smtClean="0"/>
              <a:t>2019-2020</a:t>
            </a:r>
            <a:endParaRPr lang="ar-IQ" sz="2800" b="1" dirty="0"/>
          </a:p>
        </p:txBody>
      </p:sp>
    </p:spTree>
    <p:extLst>
      <p:ext uri="{BB962C8B-B14F-4D97-AF65-F5344CB8AC3E}">
        <p14:creationId xmlns="" xmlns:p14="http://schemas.microsoft.com/office/powerpoint/2010/main" val="2627118703"/>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أنواع الحواسيب</a:t>
            </a:r>
            <a:endParaRPr lang="ar-IQ" dirty="0"/>
          </a:p>
        </p:txBody>
      </p:sp>
      <p:sp>
        <p:nvSpPr>
          <p:cNvPr id="3" name="عنصر نائب للمحتوى 2"/>
          <p:cNvSpPr>
            <a:spLocks noGrp="1"/>
          </p:cNvSpPr>
          <p:nvPr>
            <p:ph idx="1"/>
          </p:nvPr>
        </p:nvSpPr>
        <p:spPr/>
        <p:txBody>
          <a:bodyPr/>
          <a:lstStyle/>
          <a:p>
            <a:pPr algn="just"/>
            <a:r>
              <a:rPr lang="ar-IQ" dirty="0" smtClean="0"/>
              <a:t>يشمل مفهوم الحاسوب كل تطوراته من وسائل العد اليدوية مروراً بأجياله المتلاحقة والتي تطورت سريعاً وصولاً إلى ما نحن عليه اليوم من تطور </a:t>
            </a:r>
            <a:r>
              <a:rPr lang="ar-IQ" dirty="0" err="1" smtClean="0"/>
              <a:t>متسارع</a:t>
            </a:r>
            <a:r>
              <a:rPr lang="ar-IQ" dirty="0" smtClean="0"/>
              <a:t> وأشكال </a:t>
            </a:r>
            <a:r>
              <a:rPr lang="ar-IQ" dirty="0" err="1" smtClean="0"/>
              <a:t>حديثة.</a:t>
            </a:r>
            <a:r>
              <a:rPr lang="ar-IQ" dirty="0" smtClean="0"/>
              <a:t> لذلك يمكن تصنيف أنواع الحواسيب بطرق كثيرة و مختلفة، وسنستخدم هنا تصنيفاً شهيراً يحقق الأهداف من هذه الوحدة وهو كما </a:t>
            </a:r>
            <a:r>
              <a:rPr lang="ar-IQ" dirty="0" err="1" smtClean="0"/>
              <a:t>يلي:</a:t>
            </a:r>
            <a:endParaRPr lang="ar-IQ" dirty="0" smtClean="0"/>
          </a:p>
          <a:p>
            <a:pPr algn="just"/>
            <a:r>
              <a:rPr lang="ar-IQ" b="1" dirty="0" smtClean="0"/>
              <a:t>حسب حجمها:</a:t>
            </a:r>
            <a:r>
              <a:rPr lang="ar-IQ" dirty="0" smtClean="0"/>
              <a:t>استطاعت التكنولوجيا الحديثة اختصار أحجام مكونات الحواسيب إلى حد كبير إلا انه وفي حالات كثيرة ما زال هناك علاقة بين حجم جهاز الحاسوب من جانب والدور الوظيفي لذلك الجهاز.</a:t>
            </a:r>
          </a:p>
          <a:p>
            <a:pPr algn="just"/>
            <a:r>
              <a:rPr lang="ar-IQ" b="1" dirty="0" smtClean="0"/>
              <a:t>حسب عملها </a:t>
            </a:r>
            <a:r>
              <a:rPr lang="ar-IQ" b="1" dirty="0" err="1" smtClean="0"/>
              <a:t>وتقنيتها</a:t>
            </a:r>
            <a:r>
              <a:rPr lang="ar-IQ" dirty="0" err="1" smtClean="0"/>
              <a:t>لا</a:t>
            </a:r>
            <a:r>
              <a:rPr lang="ar-IQ" dirty="0" smtClean="0"/>
              <a:t> شك ان التصنيف حسب المهام المطلوبة من اداة معينة والذي يكون اصلاً مبنياً على التركيبة التقنية لها هي طريقة ناجحة للفرز والتصنيف، وتستخدم في مختلف نواحي الحياة.</a:t>
            </a:r>
          </a:p>
          <a:p>
            <a:pPr algn="just">
              <a:buNone/>
            </a:pPr>
            <a:endParaRPr lang="ar-IQ" dirty="0"/>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Grp="1" noChangeAspect="1" noChangeArrowheads="1"/>
          </p:cNvPicPr>
          <p:nvPr>
            <p:ph idx="1"/>
          </p:nvPr>
        </p:nvPicPr>
        <p:blipFill>
          <a:blip r:embed="rId2" cstate="print"/>
          <a:srcRect/>
          <a:stretch>
            <a:fillRect/>
          </a:stretch>
        </p:blipFill>
        <p:spPr bwMode="auto">
          <a:xfrm>
            <a:off x="1080655" y="1717965"/>
            <a:ext cx="10127673" cy="4641272"/>
          </a:xfrm>
          <a:prstGeom prst="rect">
            <a:avLst/>
          </a:prstGeom>
          <a:noFill/>
          <a:ln w="9525">
            <a:noFill/>
            <a:miter lim="800000"/>
            <a:headEnd/>
            <a:tailEnd/>
          </a:ln>
        </p:spPr>
      </p:pic>
      <p:sp>
        <p:nvSpPr>
          <p:cNvPr id="5" name="مستطيل 4"/>
          <p:cNvSpPr/>
          <p:nvPr/>
        </p:nvSpPr>
        <p:spPr>
          <a:xfrm>
            <a:off x="4156365" y="778225"/>
            <a:ext cx="6954982" cy="923330"/>
          </a:xfrm>
          <a:prstGeom prst="rect">
            <a:avLst/>
          </a:prstGeom>
        </p:spPr>
        <p:txBody>
          <a:bodyPr wrap="square">
            <a:spAutoFit/>
          </a:bodyPr>
          <a:lstStyle/>
          <a:p>
            <a:pPr algn="r"/>
            <a:r>
              <a:rPr lang="ar-IQ" sz="5000" dirty="0" smtClean="0">
                <a:solidFill>
                  <a:schemeClr val="tx2"/>
                </a:solidFill>
                <a:latin typeface="+mj-lt"/>
                <a:ea typeface="+mj-ea"/>
                <a:cs typeface="+mj-cs"/>
              </a:rPr>
              <a:t>أنواع</a:t>
            </a:r>
            <a:r>
              <a:rPr lang="ar-IQ" sz="5400" dirty="0" smtClean="0">
                <a:solidFill>
                  <a:srgbClr val="0070C0"/>
                </a:solidFill>
              </a:rPr>
              <a:t> </a:t>
            </a:r>
            <a:r>
              <a:rPr lang="ar-IQ" sz="5000" dirty="0" err="1" smtClean="0">
                <a:solidFill>
                  <a:schemeClr val="tx2"/>
                </a:solidFill>
                <a:latin typeface="+mj-lt"/>
                <a:ea typeface="+mj-ea"/>
                <a:cs typeface="+mj-cs"/>
              </a:rPr>
              <a:t>الحواسيب</a:t>
            </a:r>
            <a:r>
              <a:rPr lang="ar-IQ" sz="5400" dirty="0" err="1" smtClean="0">
                <a:solidFill>
                  <a:srgbClr val="0070C0"/>
                </a:solidFill>
              </a:rPr>
              <a:t> .....</a:t>
            </a:r>
            <a:endParaRPr lang="ar-IQ" sz="5000" dirty="0" smtClean="0">
              <a:solidFill>
                <a:srgbClr val="0070C0"/>
              </a:solidFill>
              <a:latin typeface="+mj-lt"/>
              <a:ea typeface="+mj-ea"/>
              <a:cs typeface="+mj-cs"/>
            </a:endParaRP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704088"/>
            <a:ext cx="10972800" cy="958457"/>
          </a:xfrm>
        </p:spPr>
        <p:txBody>
          <a:bodyPr/>
          <a:lstStyle/>
          <a:p>
            <a:pPr algn="r"/>
            <a:r>
              <a:rPr lang="ar-IQ" dirty="0" smtClean="0"/>
              <a:t>أنواع </a:t>
            </a:r>
            <a:r>
              <a:rPr lang="ar-IQ" dirty="0" err="1" smtClean="0"/>
              <a:t>الحواسيب .....</a:t>
            </a:r>
            <a:r>
              <a:rPr lang="ar-IQ" dirty="0" smtClean="0"/>
              <a:t> حسب الحجم</a:t>
            </a:r>
            <a:endParaRPr lang="ar-IQ" dirty="0"/>
          </a:p>
        </p:txBody>
      </p:sp>
      <p:sp>
        <p:nvSpPr>
          <p:cNvPr id="3" name="عنصر نائب للمحتوى 2"/>
          <p:cNvSpPr>
            <a:spLocks noGrp="1"/>
          </p:cNvSpPr>
          <p:nvPr>
            <p:ph idx="1"/>
          </p:nvPr>
        </p:nvSpPr>
        <p:spPr>
          <a:xfrm>
            <a:off x="609600" y="1745673"/>
            <a:ext cx="10972800" cy="4578927"/>
          </a:xfrm>
        </p:spPr>
        <p:txBody>
          <a:bodyPr>
            <a:normAutofit lnSpcReduction="10000"/>
          </a:bodyPr>
          <a:lstStyle/>
          <a:p>
            <a:pPr algn="just"/>
            <a:r>
              <a:rPr lang="ar-IQ" b="1" dirty="0" smtClean="0"/>
              <a:t>الحاسبات </a:t>
            </a:r>
            <a:r>
              <a:rPr lang="ar-IQ" b="1" dirty="0" err="1" smtClean="0"/>
              <a:t>العملاقة (</a:t>
            </a:r>
            <a:r>
              <a:rPr lang="en-MY" b="1" dirty="0" smtClean="0"/>
              <a:t>Super Computers)</a:t>
            </a:r>
            <a:endParaRPr lang="en-MY" dirty="0" smtClean="0"/>
          </a:p>
          <a:p>
            <a:pPr algn="just">
              <a:buNone/>
            </a:pPr>
            <a:r>
              <a:rPr lang="ar-IQ" dirty="0" smtClean="0"/>
              <a:t>تعتبر آلات سريعة جداً ولديها القدرة على تشغيل العشرات من البرامج في وقت </a:t>
            </a:r>
            <a:r>
              <a:rPr lang="ar-IQ" dirty="0" err="1" smtClean="0"/>
              <a:t>واحد.</a:t>
            </a:r>
            <a:r>
              <a:rPr lang="ar-IQ" dirty="0" smtClean="0"/>
              <a:t> ويمكنها تخزين بلايين الأحرف في الذاكرة و يستخدم لهذا الهدف أحدث تقنيات </a:t>
            </a:r>
            <a:r>
              <a:rPr lang="ar-IQ" dirty="0" err="1" smtClean="0"/>
              <a:t>التكنولوجيا.</a:t>
            </a:r>
            <a:r>
              <a:rPr lang="ar-IQ" dirty="0" smtClean="0"/>
              <a:t> كما يمكن ربطها بالمئات من أجهزة الوحدات الطرفية، تكلفة هذا النوع من الحواسيب باهظة قد تصل إلى ملايين </a:t>
            </a:r>
            <a:r>
              <a:rPr lang="ar-IQ" dirty="0" err="1" smtClean="0"/>
              <a:t>الدولارات.</a:t>
            </a:r>
            <a:r>
              <a:rPr lang="ar-IQ" dirty="0" smtClean="0"/>
              <a:t> وينحصر مجال استخدامها فقط في مجالات البحوث العلمية الحكومية و الجامعات و في المراكز الصناعية التطبيقية.</a:t>
            </a:r>
          </a:p>
          <a:p>
            <a:pPr algn="just"/>
            <a:r>
              <a:rPr lang="ar-IQ" b="1" dirty="0" smtClean="0"/>
              <a:t>الحاسبات </a:t>
            </a:r>
            <a:r>
              <a:rPr lang="ar-IQ" b="1" dirty="0" err="1" smtClean="0"/>
              <a:t>المتوسطة (</a:t>
            </a:r>
            <a:r>
              <a:rPr lang="en-MY" b="1" dirty="0" smtClean="0"/>
              <a:t>Mini Computers)</a:t>
            </a:r>
            <a:endParaRPr lang="en-MY" dirty="0" smtClean="0"/>
          </a:p>
          <a:p>
            <a:pPr algn="just">
              <a:buNone/>
            </a:pPr>
            <a:r>
              <a:rPr lang="ar-IQ" dirty="0" smtClean="0"/>
              <a:t>تعتبر هذه الحواسيب أقل حجماً و قدرة </a:t>
            </a:r>
            <a:r>
              <a:rPr lang="ar-IQ" dirty="0" err="1" smtClean="0"/>
              <a:t>تخزينية</a:t>
            </a:r>
            <a:r>
              <a:rPr lang="ar-IQ" dirty="0" smtClean="0"/>
              <a:t> وسرعة تشغيل من التي قبلها، وهي مناسبة للاستعمال للأعمال التجارية الصغيرة والمتوسطة وفي عمليات التحكم الصناعي واتصالات المعلومات.</a:t>
            </a:r>
          </a:p>
          <a:p>
            <a:pPr algn="just">
              <a:buNone/>
            </a:pPr>
            <a:r>
              <a:rPr lang="ar-IQ" dirty="0" smtClean="0"/>
              <a:t>وتخدم عدد من المستخدمين لا يتجاوز ثمانية أفراد في نفس </a:t>
            </a:r>
            <a:r>
              <a:rPr lang="ar-IQ" dirty="0" err="1" smtClean="0"/>
              <a:t>الوقت.</a:t>
            </a:r>
            <a:r>
              <a:rPr lang="ar-IQ" dirty="0" smtClean="0"/>
              <a:t> أما فيما يتعلق بأسعار هذا النوع من الحواسيب فهي تعتبر مرتفعة نسبياً إلا أنها أقل تكلفة من الحاسبات الكبيرة.</a:t>
            </a:r>
          </a:p>
          <a:p>
            <a:pPr algn="just"/>
            <a:endParaRPr lang="ar-IQ" dirty="0" smtClean="0"/>
          </a:p>
          <a:p>
            <a:pPr algn="just"/>
            <a:endParaRPr lang="ar-IQ" dirty="0"/>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7" y="886691"/>
            <a:ext cx="3560619" cy="1482436"/>
          </a:xfrm>
        </p:spPr>
        <p:txBody>
          <a:bodyPr>
            <a:noAutofit/>
          </a:bodyPr>
          <a:lstStyle/>
          <a:p>
            <a:pPr algn="ctr"/>
            <a:r>
              <a:rPr lang="en-US" sz="2400" dirty="0" smtClean="0">
                <a:latin typeface="Times New Roman" pitchFamily="18" charset="0"/>
                <a:cs typeface="Times New Roman" pitchFamily="18" charset="0"/>
              </a:rPr>
              <a:t>University Of </a:t>
            </a:r>
            <a:r>
              <a:rPr lang="en-US" sz="2400" dirty="0" err="1" smtClean="0">
                <a:latin typeface="Times New Roman" pitchFamily="18" charset="0"/>
                <a:cs typeface="Times New Roman" pitchFamily="18" charset="0"/>
              </a:rPr>
              <a:t>Basrah</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College Of Administration And economic</a:t>
            </a:r>
            <a:r>
              <a:rPr lang="en-MY" sz="2400" dirty="0" smtClean="0">
                <a:latin typeface="Times New Roman" pitchFamily="18" charset="0"/>
                <a:cs typeface="Times New Roman" pitchFamily="18" charset="0"/>
              </a:rPr>
              <a:t/>
            </a:r>
            <a:br>
              <a:rPr lang="en-MY" sz="2400" dirty="0" smtClean="0">
                <a:latin typeface="Times New Roman" pitchFamily="18" charset="0"/>
                <a:cs typeface="Times New Roman" pitchFamily="18" charset="0"/>
              </a:rPr>
            </a:br>
            <a:endParaRPr lang="en-US" sz="2400" dirty="0"/>
          </a:p>
        </p:txBody>
      </p:sp>
      <p:sp>
        <p:nvSpPr>
          <p:cNvPr id="3" name="Content Placeholder 2"/>
          <p:cNvSpPr>
            <a:spLocks noGrp="1"/>
          </p:cNvSpPr>
          <p:nvPr>
            <p:ph idx="1"/>
          </p:nvPr>
        </p:nvSpPr>
        <p:spPr>
          <a:xfrm>
            <a:off x="838201" y="2286001"/>
            <a:ext cx="10577945" cy="2092036"/>
          </a:xfrm>
        </p:spPr>
        <p:txBody>
          <a:bodyPr>
            <a:noAutofit/>
          </a:bodyPr>
          <a:lstStyle/>
          <a:p>
            <a:pPr algn="ctr">
              <a:buNone/>
            </a:pPr>
            <a:r>
              <a:rPr lang="ar-IQ" sz="4400" b="1" dirty="0" smtClean="0">
                <a:solidFill>
                  <a:srgbClr val="0070C0"/>
                </a:solidFill>
                <a:cs typeface="+mj-cs"/>
              </a:rPr>
              <a:t>مقرر </a:t>
            </a:r>
            <a:r>
              <a:rPr lang="ar-IQ" sz="4400" b="1" dirty="0" err="1" smtClean="0">
                <a:solidFill>
                  <a:srgbClr val="0070C0"/>
                </a:solidFill>
                <a:cs typeface="+mj-cs"/>
              </a:rPr>
              <a:t>مبادىء</a:t>
            </a:r>
            <a:r>
              <a:rPr lang="ar-IQ" sz="4400" b="1" dirty="0" smtClean="0">
                <a:solidFill>
                  <a:srgbClr val="0070C0"/>
                </a:solidFill>
                <a:cs typeface="+mj-cs"/>
              </a:rPr>
              <a:t> الحاسوب</a:t>
            </a:r>
          </a:p>
          <a:p>
            <a:pPr algn="ctr">
              <a:buNone/>
            </a:pPr>
            <a:r>
              <a:rPr lang="en-US" sz="4400" b="1" dirty="0" smtClean="0">
                <a:solidFill>
                  <a:srgbClr val="0070C0"/>
                </a:solidFill>
                <a:cs typeface="+mj-cs"/>
              </a:rPr>
              <a:t>COM 1</a:t>
            </a:r>
            <a:endParaRPr lang="ar-IQ" sz="4400" b="1" dirty="0" smtClean="0">
              <a:solidFill>
                <a:srgbClr val="0070C0"/>
              </a:solidFill>
              <a:cs typeface="+mj-cs"/>
            </a:endParaRPr>
          </a:p>
          <a:p>
            <a:pPr algn="ctr">
              <a:buNone/>
            </a:pPr>
            <a:r>
              <a:rPr lang="ar-IQ" sz="4400" b="1" dirty="0" err="1" smtClean="0">
                <a:solidFill>
                  <a:srgbClr val="0070C0"/>
                </a:solidFill>
                <a:cs typeface="+mj-cs"/>
              </a:rPr>
              <a:t>المحاظرة</a:t>
            </a:r>
            <a:r>
              <a:rPr lang="ar-IQ" sz="4400" b="1" dirty="0" smtClean="0">
                <a:solidFill>
                  <a:srgbClr val="0070C0"/>
                </a:solidFill>
                <a:cs typeface="+mj-cs"/>
              </a:rPr>
              <a:t> </a:t>
            </a:r>
            <a:r>
              <a:rPr lang="ar-IQ" sz="4400" b="1" dirty="0" smtClean="0">
                <a:solidFill>
                  <a:srgbClr val="0070C0"/>
                </a:solidFill>
                <a:cs typeface="+mj-cs"/>
              </a:rPr>
              <a:t>الثالثة</a:t>
            </a:r>
            <a:endParaRPr lang="en-US" sz="4400" b="1" dirty="0">
              <a:solidFill>
                <a:srgbClr val="0070C0"/>
              </a:solidFill>
              <a:cs typeface="+mj-cs"/>
            </a:endParaRPr>
          </a:p>
        </p:txBody>
      </p:sp>
      <p:pic>
        <p:nvPicPr>
          <p:cNvPr id="1028" name="Picture 4" descr="نتيجة بحث الصور عن جامعة البصرة&quot;"/>
          <p:cNvPicPr>
            <a:picLocks noChangeAspect="1" noChangeArrowheads="1"/>
          </p:cNvPicPr>
          <p:nvPr/>
        </p:nvPicPr>
        <p:blipFill>
          <a:blip r:embed="rId2" cstate="print"/>
          <a:srcRect/>
          <a:stretch>
            <a:fillRect/>
          </a:stretch>
        </p:blipFill>
        <p:spPr bwMode="auto">
          <a:xfrm>
            <a:off x="9684328" y="665018"/>
            <a:ext cx="1974418" cy="1614199"/>
          </a:xfrm>
          <a:prstGeom prst="rect">
            <a:avLst/>
          </a:prstGeom>
          <a:noFill/>
        </p:spPr>
      </p:pic>
      <p:sp>
        <p:nvSpPr>
          <p:cNvPr id="8" name="مربع نص 7"/>
          <p:cNvSpPr txBox="1"/>
          <p:nvPr/>
        </p:nvSpPr>
        <p:spPr>
          <a:xfrm>
            <a:off x="4031673" y="4918364"/>
            <a:ext cx="4059382" cy="1077218"/>
          </a:xfrm>
          <a:prstGeom prst="rect">
            <a:avLst/>
          </a:prstGeom>
          <a:noFill/>
        </p:spPr>
        <p:txBody>
          <a:bodyPr wrap="square" rtlCol="1">
            <a:spAutoFit/>
          </a:bodyPr>
          <a:lstStyle/>
          <a:p>
            <a:pPr algn="ctr"/>
            <a:endParaRPr lang="ar-IQ" sz="3200" b="1" dirty="0" smtClean="0"/>
          </a:p>
          <a:p>
            <a:pPr algn="ctr"/>
            <a:r>
              <a:rPr lang="ar-IQ" sz="3200" b="1" dirty="0" smtClean="0"/>
              <a:t>م.م حيدر صلاح هاشم</a:t>
            </a:r>
            <a:endParaRPr lang="ar-IQ" sz="3200" b="1" dirty="0"/>
          </a:p>
        </p:txBody>
      </p:sp>
      <p:sp>
        <p:nvSpPr>
          <p:cNvPr id="9" name="مربع نص 8"/>
          <p:cNvSpPr txBox="1"/>
          <p:nvPr/>
        </p:nvSpPr>
        <p:spPr>
          <a:xfrm>
            <a:off x="4655127" y="6054436"/>
            <a:ext cx="3020291" cy="523220"/>
          </a:xfrm>
          <a:prstGeom prst="rect">
            <a:avLst/>
          </a:prstGeom>
          <a:noFill/>
        </p:spPr>
        <p:txBody>
          <a:bodyPr wrap="square" rtlCol="1">
            <a:spAutoFit/>
          </a:bodyPr>
          <a:lstStyle/>
          <a:p>
            <a:pPr algn="ctr"/>
            <a:r>
              <a:rPr lang="ar-IQ" sz="2800" b="1" dirty="0" smtClean="0"/>
              <a:t>2019-2020</a:t>
            </a:r>
            <a:endParaRPr lang="ar-IQ" sz="2800" b="1" dirty="0"/>
          </a:p>
        </p:txBody>
      </p:sp>
    </p:spTree>
    <p:extLst>
      <p:ext uri="{BB962C8B-B14F-4D97-AF65-F5344CB8AC3E}">
        <p14:creationId xmlns="" xmlns:p14="http://schemas.microsoft.com/office/powerpoint/2010/main" val="2627118703"/>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أنواع </a:t>
            </a:r>
            <a:r>
              <a:rPr lang="ar-IQ" dirty="0" err="1" smtClean="0"/>
              <a:t>الحواسيب .....</a:t>
            </a:r>
            <a:r>
              <a:rPr lang="ar-IQ" dirty="0" smtClean="0"/>
              <a:t> حسب الحجم</a:t>
            </a:r>
            <a:endParaRPr lang="ar-IQ" dirty="0"/>
          </a:p>
        </p:txBody>
      </p:sp>
      <p:sp>
        <p:nvSpPr>
          <p:cNvPr id="3" name="عنصر نائب للمحتوى 2"/>
          <p:cNvSpPr>
            <a:spLocks noGrp="1"/>
          </p:cNvSpPr>
          <p:nvPr>
            <p:ph idx="1"/>
          </p:nvPr>
        </p:nvSpPr>
        <p:spPr/>
        <p:txBody>
          <a:bodyPr/>
          <a:lstStyle/>
          <a:p>
            <a:pPr algn="just"/>
            <a:r>
              <a:rPr lang="ar-IQ" b="1" dirty="0" smtClean="0"/>
              <a:t>الحاسبات </a:t>
            </a:r>
            <a:r>
              <a:rPr lang="ar-IQ" b="1" dirty="0" err="1" smtClean="0"/>
              <a:t>الكبيرة (</a:t>
            </a:r>
            <a:r>
              <a:rPr lang="en-MY" b="1" dirty="0" smtClean="0"/>
              <a:t>Main Frames)</a:t>
            </a:r>
            <a:endParaRPr lang="en-MY" dirty="0" smtClean="0"/>
          </a:p>
          <a:p>
            <a:pPr algn="just">
              <a:buNone/>
            </a:pPr>
            <a:r>
              <a:rPr lang="ar-IQ" dirty="0" smtClean="0"/>
              <a:t>ترتبط هذه الحواسيب غالباً مع </a:t>
            </a:r>
            <a:r>
              <a:rPr lang="ar-IQ" dirty="0" err="1" smtClean="0"/>
              <a:t>طرفيات</a:t>
            </a:r>
            <a:r>
              <a:rPr lang="ar-IQ" dirty="0" smtClean="0"/>
              <a:t> وتمتاز بسرعتها العالية جداً حيث انها تعمل على خدمة مئات المستخدمين في الوقت نفسه، وهذا يعني ايضاً انها تمتلك سعة تخزين عالية، ويمكن استخدامها في الشركات الكبيرة والجامعات.</a:t>
            </a:r>
          </a:p>
          <a:p>
            <a:pPr algn="just"/>
            <a:r>
              <a:rPr lang="ar-IQ" b="1" dirty="0" smtClean="0"/>
              <a:t>الحاسبات </a:t>
            </a:r>
            <a:r>
              <a:rPr lang="ar-IQ" b="1" dirty="0" err="1" smtClean="0"/>
              <a:t>الدقيقة (</a:t>
            </a:r>
            <a:r>
              <a:rPr lang="en-MY" b="1" dirty="0" smtClean="0"/>
              <a:t>Micro Computers)</a:t>
            </a:r>
            <a:endParaRPr lang="en-MY" dirty="0" smtClean="0"/>
          </a:p>
          <a:p>
            <a:pPr algn="just">
              <a:buNone/>
            </a:pPr>
            <a:r>
              <a:rPr lang="ar-IQ" dirty="0" smtClean="0"/>
              <a:t>يعتبر الحاسب </a:t>
            </a:r>
            <a:r>
              <a:rPr lang="ar-IQ" dirty="0" err="1" smtClean="0"/>
              <a:t>الشخصي (</a:t>
            </a:r>
            <a:r>
              <a:rPr lang="en-MY" dirty="0" smtClean="0"/>
              <a:t>PC) </a:t>
            </a:r>
            <a:r>
              <a:rPr lang="ar-IQ" dirty="0" smtClean="0"/>
              <a:t>المستخدم للأعمال الروتينية وغير المعقدة مثلاًً لهذا النوع من الحواسيب وهو من اصغر الأنواع حجما كما ان القدرة </a:t>
            </a:r>
            <a:r>
              <a:rPr lang="ar-IQ" dirty="0" err="1" smtClean="0"/>
              <a:t>التخزينية</a:t>
            </a:r>
            <a:r>
              <a:rPr lang="ar-IQ" dirty="0" smtClean="0"/>
              <a:t> له تكون عادة محدودة، إلا أنه ونظرا للتطور الذي حصل على وحدات التخزين ومنها الاقراص الصلبة فقد أصبح من الممكن رفع السعة </a:t>
            </a:r>
            <a:r>
              <a:rPr lang="ar-IQ" dirty="0" err="1" smtClean="0"/>
              <a:t>التخزينية</a:t>
            </a:r>
            <a:r>
              <a:rPr lang="ar-IQ" dirty="0" smtClean="0"/>
              <a:t> للحاسوب الشخصي بشكل كبير </a:t>
            </a:r>
            <a:r>
              <a:rPr lang="ar-IQ" dirty="0" err="1" smtClean="0"/>
              <a:t>جداً.</a:t>
            </a:r>
            <a:r>
              <a:rPr lang="ar-IQ" dirty="0" smtClean="0"/>
              <a:t> أما من حيث التكلفة فيعتبر أرخص الحاسبات وأصبح تقريباً في متناول جميع طبقات المجتمع.</a:t>
            </a:r>
          </a:p>
          <a:p>
            <a:pPr algn="just"/>
            <a:endParaRPr lang="ar-IQ" dirty="0"/>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أنواع </a:t>
            </a:r>
            <a:r>
              <a:rPr lang="ar-IQ" dirty="0" err="1" smtClean="0"/>
              <a:t>الحواسيب .....</a:t>
            </a:r>
            <a:r>
              <a:rPr lang="ar-IQ" dirty="0" smtClean="0"/>
              <a:t> حسب الحجم</a:t>
            </a:r>
            <a:endParaRPr lang="ar-IQ" dirty="0"/>
          </a:p>
        </p:txBody>
      </p:sp>
      <p:sp>
        <p:nvSpPr>
          <p:cNvPr id="3" name="عنصر نائب للمحتوى 2"/>
          <p:cNvSpPr>
            <a:spLocks noGrp="1"/>
          </p:cNvSpPr>
          <p:nvPr>
            <p:ph idx="1"/>
          </p:nvPr>
        </p:nvSpPr>
        <p:spPr/>
        <p:txBody>
          <a:bodyPr/>
          <a:lstStyle/>
          <a:p>
            <a:pPr algn="just"/>
            <a:r>
              <a:rPr lang="ar-IQ" b="1" dirty="0" smtClean="0"/>
              <a:t>حاسب التحكم</a:t>
            </a:r>
            <a:endParaRPr lang="ar-IQ" dirty="0" smtClean="0"/>
          </a:p>
          <a:p>
            <a:pPr algn="just">
              <a:buNone/>
            </a:pPr>
            <a:r>
              <a:rPr lang="ar-IQ" dirty="0" smtClean="0"/>
              <a:t>يستخدم هذا النوع في عمليات التحكم و المراقبة للأجهزة المختلفة مثل الأجهزة الصناعية و الطبية ووسائل النقل كالطائرات و السيارات لإصدار إشارات التنبيه في حال وجود خلل أو عطل في مجال كما يستخدم في وسائل الاتصالات مثل المقاسم و السنترالات لتولي عمليات تحويل المكالمات الهاتفية و الاستجابة لطلبات مستخدم الهاتف.</a:t>
            </a:r>
          </a:p>
          <a:p>
            <a:pPr algn="just"/>
            <a:r>
              <a:rPr lang="ar-IQ" b="1" dirty="0" smtClean="0"/>
              <a:t>محطة </a:t>
            </a:r>
            <a:r>
              <a:rPr lang="ar-IQ" b="1" dirty="0" err="1" smtClean="0"/>
              <a:t>العمل (</a:t>
            </a:r>
            <a:r>
              <a:rPr lang="en-MY" b="1" dirty="0" smtClean="0"/>
              <a:t>WorkStation)</a:t>
            </a:r>
            <a:endParaRPr lang="en-MY" dirty="0" smtClean="0"/>
          </a:p>
          <a:p>
            <a:pPr algn="just">
              <a:buNone/>
            </a:pPr>
            <a:r>
              <a:rPr lang="ar-IQ" dirty="0" smtClean="0"/>
              <a:t>تشبه محطة العمل الحاسب الشخصي من حيث أن مستخدمه واحد، و لكنه أقوى من حيث المعالجة للبيانات و التخزين و إمكانية عرض الرسوم أو الألوان بدقة عالية على شاشة عرض الجهاز، ولهذا يستخدم هذا النوع من قبل المهندسين والعلماء وفي المختبرات والمصانع، أي المجالات التي تتطلب معالجة عالية جداً.</a:t>
            </a:r>
          </a:p>
          <a:p>
            <a:pPr algn="just"/>
            <a:endParaRPr lang="ar-IQ" dirty="0"/>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أنواع </a:t>
            </a:r>
            <a:r>
              <a:rPr lang="ar-IQ" dirty="0" err="1" smtClean="0"/>
              <a:t>الحواسيب .....</a:t>
            </a:r>
            <a:r>
              <a:rPr lang="ar-IQ" dirty="0" smtClean="0"/>
              <a:t> حسب عملها وتقنيتها</a:t>
            </a:r>
            <a:endParaRPr lang="ar-IQ" dirty="0"/>
          </a:p>
        </p:txBody>
      </p:sp>
      <p:sp>
        <p:nvSpPr>
          <p:cNvPr id="3" name="عنصر نائب للمحتوى 2"/>
          <p:cNvSpPr>
            <a:spLocks noGrp="1"/>
          </p:cNvSpPr>
          <p:nvPr>
            <p:ph idx="1"/>
          </p:nvPr>
        </p:nvSpPr>
        <p:spPr/>
        <p:txBody>
          <a:bodyPr/>
          <a:lstStyle/>
          <a:p>
            <a:pPr algn="just"/>
            <a:r>
              <a:rPr lang="ar-IQ" b="1" dirty="0" smtClean="0"/>
              <a:t>الحواسيب </a:t>
            </a:r>
            <a:r>
              <a:rPr lang="ar-IQ" b="1" dirty="0" err="1" smtClean="0"/>
              <a:t>القياسية (</a:t>
            </a:r>
            <a:r>
              <a:rPr lang="en-MY" b="1" dirty="0" smtClean="0"/>
              <a:t>Analogue Computer)</a:t>
            </a:r>
            <a:endParaRPr lang="en-MY" dirty="0" smtClean="0"/>
          </a:p>
          <a:p>
            <a:pPr algn="just">
              <a:buNone/>
            </a:pPr>
            <a:r>
              <a:rPr lang="ar-IQ" dirty="0" smtClean="0"/>
              <a:t>هذا النوع يستخدم بيانات قياسية و هي البيانات التي تأخذ قيماً عديدة </a:t>
            </a:r>
            <a:r>
              <a:rPr lang="ar-IQ" dirty="0" err="1" smtClean="0"/>
              <a:t>مثل </a:t>
            </a:r>
            <a:r>
              <a:rPr lang="ar-IQ" dirty="0" smtClean="0"/>
              <a:t>(شدة الصوت، درجة الحرارة</a:t>
            </a:r>
            <a:r>
              <a:rPr lang="ar-IQ" dirty="0" err="1" smtClean="0"/>
              <a:t>).</a:t>
            </a:r>
            <a:r>
              <a:rPr lang="ar-IQ" dirty="0" smtClean="0"/>
              <a:t> ويستفاد منها بشكل واسع في حساب الخصائص الفيزيائية </a:t>
            </a:r>
            <a:r>
              <a:rPr lang="ar-IQ" dirty="0" err="1" smtClean="0"/>
              <a:t>مثل </a:t>
            </a:r>
            <a:r>
              <a:rPr lang="ar-IQ" dirty="0" smtClean="0"/>
              <a:t>(الأوزان، الضغوط، الحرارة) في المراكز العلمية والطبية ومراكز الأرصاد الجوية</a:t>
            </a:r>
            <a:r>
              <a:rPr lang="ar-IQ" dirty="0" err="1" smtClean="0"/>
              <a:t>).</a:t>
            </a:r>
            <a:r>
              <a:rPr lang="ar-IQ" dirty="0" smtClean="0"/>
              <a:t> وأصبح لها القدرة على اتخاذ القرار أو تسيير الأمور بالصورة التي تجدها مناسبة.</a:t>
            </a:r>
          </a:p>
          <a:p>
            <a:pPr algn="just"/>
            <a:r>
              <a:rPr lang="ar-IQ" b="1" dirty="0" smtClean="0"/>
              <a:t>الحواسيب </a:t>
            </a:r>
            <a:r>
              <a:rPr lang="ar-IQ" b="1" dirty="0" err="1" smtClean="0"/>
              <a:t>القياسية (</a:t>
            </a:r>
            <a:r>
              <a:rPr lang="en-MY" b="1" dirty="0" smtClean="0"/>
              <a:t>Analogue Computer)</a:t>
            </a:r>
            <a:endParaRPr lang="en-MY" dirty="0" smtClean="0"/>
          </a:p>
          <a:p>
            <a:pPr algn="just">
              <a:buNone/>
            </a:pPr>
            <a:r>
              <a:rPr lang="ar-IQ" dirty="0" smtClean="0"/>
              <a:t>هذا النوع يستخدم بيانات قياسية و هي البيانات التي تأخذ قيماً عديدة </a:t>
            </a:r>
            <a:r>
              <a:rPr lang="ar-IQ" dirty="0" err="1" smtClean="0"/>
              <a:t>مثل </a:t>
            </a:r>
            <a:r>
              <a:rPr lang="ar-IQ" dirty="0" smtClean="0"/>
              <a:t>(شدة الصوت، درجة الحرارة</a:t>
            </a:r>
            <a:r>
              <a:rPr lang="ar-IQ" dirty="0" err="1" smtClean="0"/>
              <a:t>).</a:t>
            </a:r>
            <a:r>
              <a:rPr lang="ar-IQ" dirty="0" smtClean="0"/>
              <a:t> ويستفاد منها بشكل واسع في حساب الخصائص الفيزيائية </a:t>
            </a:r>
            <a:r>
              <a:rPr lang="ar-IQ" dirty="0" err="1" smtClean="0"/>
              <a:t>مثل </a:t>
            </a:r>
            <a:r>
              <a:rPr lang="ar-IQ" dirty="0" smtClean="0"/>
              <a:t>(الأوزان، الضغوط، الحرارة) في المراكز العلمية والطبية ومراكز الأرصاد الجوية</a:t>
            </a:r>
            <a:r>
              <a:rPr lang="ar-IQ" dirty="0" err="1" smtClean="0"/>
              <a:t>).</a:t>
            </a:r>
            <a:r>
              <a:rPr lang="ar-IQ" dirty="0" smtClean="0"/>
              <a:t> وأصبح لها القدرة على اتخاذ القرار أو تسيير الأمور بالصورة التي تجدها مناسبة.</a:t>
            </a:r>
          </a:p>
          <a:p>
            <a:pPr algn="just"/>
            <a:endParaRPr lang="ar-IQ" dirty="0"/>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704088"/>
            <a:ext cx="10972800" cy="930748"/>
          </a:xfrm>
        </p:spPr>
        <p:txBody>
          <a:bodyPr/>
          <a:lstStyle/>
          <a:p>
            <a:pPr algn="r"/>
            <a:r>
              <a:rPr lang="ar-IQ" dirty="0" smtClean="0"/>
              <a:t>مكونات الحاسوب</a:t>
            </a:r>
            <a:endParaRPr lang="ar-IQ" dirty="0"/>
          </a:p>
        </p:txBody>
      </p:sp>
      <p:sp>
        <p:nvSpPr>
          <p:cNvPr id="5" name="عنصر نائب للمحتوى 4"/>
          <p:cNvSpPr>
            <a:spLocks noGrp="1"/>
          </p:cNvSpPr>
          <p:nvPr>
            <p:ph idx="1"/>
          </p:nvPr>
        </p:nvSpPr>
        <p:spPr>
          <a:xfrm>
            <a:off x="4668982" y="1935480"/>
            <a:ext cx="6913417" cy="4389120"/>
          </a:xfrm>
        </p:spPr>
        <p:txBody>
          <a:bodyPr>
            <a:normAutofit/>
          </a:bodyPr>
          <a:lstStyle/>
          <a:p>
            <a:pPr algn="just"/>
            <a:r>
              <a:rPr lang="ar-IQ" dirty="0" smtClean="0"/>
              <a:t>ان نظام الحاسوب يعمل بشكل متكامل، وان أي نقص أو خلل في هذه المنظومة يسبب خللاً </a:t>
            </a:r>
            <a:r>
              <a:rPr lang="ar-IQ" dirty="0" err="1" smtClean="0"/>
              <a:t>عأماً</a:t>
            </a:r>
            <a:r>
              <a:rPr lang="ar-IQ" dirty="0" smtClean="0"/>
              <a:t> في عمل هذا النظام، وتنقسم مكونات نظام الحاسوب إلى </a:t>
            </a:r>
            <a:r>
              <a:rPr lang="ar-IQ" dirty="0" err="1" smtClean="0"/>
              <a:t>جزئين</a:t>
            </a:r>
            <a:r>
              <a:rPr lang="ar-IQ" dirty="0" smtClean="0"/>
              <a:t> متكاملين </a:t>
            </a:r>
            <a:r>
              <a:rPr lang="ar-IQ" dirty="0" err="1" smtClean="0"/>
              <a:t>هما:</a:t>
            </a:r>
            <a:endParaRPr lang="ar-IQ" dirty="0" smtClean="0"/>
          </a:p>
          <a:p>
            <a:pPr algn="just"/>
            <a:r>
              <a:rPr lang="ar-IQ" b="1" dirty="0" smtClean="0"/>
              <a:t>المكونات المادية:</a:t>
            </a:r>
            <a:r>
              <a:rPr lang="ar-IQ" dirty="0" smtClean="0"/>
              <a:t> هي كل الأجزاء والقطع التي يمكن مشاهدتها ولمسها وتركيبها على جهاز </a:t>
            </a:r>
            <a:r>
              <a:rPr lang="ar-IQ" dirty="0" err="1" smtClean="0"/>
              <a:t>الحاسوب </a:t>
            </a:r>
            <a:r>
              <a:rPr lang="ar-IQ" dirty="0" smtClean="0"/>
              <a:t>(قرص صلب، ذاكرة، اللوحة الأم، الفأرة، الشاشة،.....الخ</a:t>
            </a:r>
            <a:r>
              <a:rPr lang="ar-IQ" dirty="0" err="1" smtClean="0"/>
              <a:t>).</a:t>
            </a:r>
            <a:endParaRPr lang="ar-IQ" dirty="0" smtClean="0"/>
          </a:p>
          <a:p>
            <a:pPr algn="just"/>
            <a:r>
              <a:rPr lang="ar-IQ" b="1" dirty="0" smtClean="0"/>
              <a:t>المكونات البرمجية:</a:t>
            </a:r>
            <a:r>
              <a:rPr lang="ar-IQ" dirty="0" smtClean="0"/>
              <a:t> هي مجموعة من البرامج تمثل </a:t>
            </a:r>
            <a:r>
              <a:rPr lang="ar-IQ" dirty="0" err="1" smtClean="0"/>
              <a:t>الجزء </a:t>
            </a:r>
            <a:r>
              <a:rPr lang="ar-IQ" dirty="0" smtClean="0"/>
              <a:t>(الفكري) لجهاز الحاسوب وتهدف إلى إدارة نظام الحاسوب ومكوناته المادية وتعتبر الشق المكمل للمكونات المادية حيث تتيح لنا التواصل مع المكونات المادية.</a:t>
            </a:r>
          </a:p>
          <a:p>
            <a:pPr algn="just"/>
            <a:endParaRPr lang="ar-IQ" dirty="0"/>
          </a:p>
        </p:txBody>
      </p:sp>
      <p:pic>
        <p:nvPicPr>
          <p:cNvPr id="39939" name="Picture 3"/>
          <p:cNvPicPr>
            <a:picLocks noChangeAspect="1" noChangeArrowheads="1"/>
          </p:cNvPicPr>
          <p:nvPr/>
        </p:nvPicPr>
        <p:blipFill>
          <a:blip r:embed="rId2" cstate="print"/>
          <a:srcRect/>
          <a:stretch>
            <a:fillRect/>
          </a:stretch>
        </p:blipFill>
        <p:spPr bwMode="auto">
          <a:xfrm>
            <a:off x="487940" y="2230583"/>
            <a:ext cx="4067175" cy="3546762"/>
          </a:xfrm>
          <a:prstGeom prst="rect">
            <a:avLst/>
          </a:prstGeom>
          <a:noFill/>
          <a:ln w="9525">
            <a:noFill/>
            <a:miter lim="800000"/>
            <a:headEnd/>
            <a:tailEnd/>
          </a:ln>
        </p:spPr>
      </p:pic>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مكونات الحاسوب المادية</a:t>
            </a:r>
            <a:endParaRPr lang="ar-IQ" dirty="0"/>
          </a:p>
        </p:txBody>
      </p:sp>
      <p:sp>
        <p:nvSpPr>
          <p:cNvPr id="3" name="عنصر نائب للمحتوى 2"/>
          <p:cNvSpPr>
            <a:spLocks noGrp="1"/>
          </p:cNvSpPr>
          <p:nvPr>
            <p:ph idx="1"/>
          </p:nvPr>
        </p:nvSpPr>
        <p:spPr/>
        <p:txBody>
          <a:bodyPr/>
          <a:lstStyle/>
          <a:p>
            <a:pPr algn="just"/>
            <a:r>
              <a:rPr lang="ar-IQ" dirty="0" smtClean="0"/>
              <a:t>ان وحدة النظام وما تحتويه بداخلها وما يتصل </a:t>
            </a:r>
            <a:r>
              <a:rPr lang="ar-IQ" dirty="0" err="1" smtClean="0"/>
              <a:t>بها</a:t>
            </a:r>
            <a:r>
              <a:rPr lang="ar-IQ" dirty="0" smtClean="0"/>
              <a:t> تشكل المكونات الفعلية لجهاز الحاسوب حيث يمكن مشاهدتها ولمسها وان كل مكون يقوم بدور معين يتكامل مع باقي الأجزاء، وهذا يشكل الشطر الأول من نظام الحاسوب والذي يكتمل بالمكون البرمجي، وان التطور الذي لا يتوقف لأنظمة الحواسيب هو بالضرورة يمس المكونات المادية بشكل متوازٍ مع التطور في المجال البرمجي.</a:t>
            </a:r>
          </a:p>
          <a:p>
            <a:pPr algn="just"/>
            <a:r>
              <a:rPr lang="ar-IQ" dirty="0" smtClean="0"/>
              <a:t>تقوم مكونات نظام الحاسوب المادية بمهماتها بشكل متكامل مع المكونات </a:t>
            </a:r>
            <a:r>
              <a:rPr lang="ar-IQ" dirty="0" err="1" smtClean="0"/>
              <a:t>البرمجية.</a:t>
            </a:r>
            <a:r>
              <a:rPr lang="ar-IQ" dirty="0" smtClean="0"/>
              <a:t> </a:t>
            </a:r>
          </a:p>
          <a:p>
            <a:pPr algn="just">
              <a:buNone/>
            </a:pPr>
            <a:r>
              <a:rPr lang="ar-IQ" b="1" dirty="0" smtClean="0"/>
              <a:t>وتتمثل وظائف المكونات المادية </a:t>
            </a:r>
            <a:r>
              <a:rPr lang="ar-IQ" b="1" dirty="0" err="1" smtClean="0"/>
              <a:t>في:</a:t>
            </a:r>
            <a:endParaRPr lang="ar-IQ" dirty="0" smtClean="0"/>
          </a:p>
          <a:p>
            <a:pPr algn="just"/>
            <a:r>
              <a:rPr lang="ar-IQ" dirty="0" smtClean="0"/>
              <a:t>إدخال البيانات ليتم </a:t>
            </a:r>
            <a:r>
              <a:rPr lang="ar-IQ" dirty="0" err="1" smtClean="0"/>
              <a:t>معالجتها </a:t>
            </a:r>
            <a:r>
              <a:rPr lang="ar-IQ" dirty="0" smtClean="0"/>
              <a:t>(استقبال البيانات) عن طريق</a:t>
            </a:r>
            <a:r>
              <a:rPr lang="ar-IQ" b="1" dirty="0" smtClean="0">
                <a:hlinkClick r:id="rId2"/>
              </a:rPr>
              <a:t> وحدات الإدخال.</a:t>
            </a:r>
            <a:endParaRPr lang="ar-IQ" dirty="0" smtClean="0"/>
          </a:p>
          <a:p>
            <a:pPr algn="just"/>
            <a:r>
              <a:rPr lang="ar-IQ" dirty="0" smtClean="0"/>
              <a:t>معالجة البيانات المدخلة عن طريق </a:t>
            </a:r>
            <a:r>
              <a:rPr lang="ar-IQ" b="1" dirty="0" smtClean="0">
                <a:hlinkClick r:id="rId2"/>
              </a:rPr>
              <a:t>وحدة النظام.</a:t>
            </a:r>
            <a:endParaRPr lang="ar-IQ" dirty="0" smtClean="0"/>
          </a:p>
          <a:p>
            <a:pPr algn="just"/>
            <a:r>
              <a:rPr lang="ar-IQ" dirty="0" smtClean="0"/>
              <a:t>إخراج </a:t>
            </a:r>
            <a:r>
              <a:rPr lang="ar-IQ" dirty="0" err="1" smtClean="0"/>
              <a:t>النتائج </a:t>
            </a:r>
            <a:r>
              <a:rPr lang="ar-IQ" dirty="0" smtClean="0"/>
              <a:t>(نتائج المعالجة) عن طريق </a:t>
            </a:r>
            <a:r>
              <a:rPr lang="ar-IQ" b="1" dirty="0" smtClean="0">
                <a:hlinkClick r:id="rId2"/>
              </a:rPr>
              <a:t>وحدات الإخراج.</a:t>
            </a:r>
            <a:endParaRPr lang="ar-IQ" dirty="0" smtClean="0"/>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7" y="886691"/>
            <a:ext cx="3560619" cy="1482436"/>
          </a:xfrm>
        </p:spPr>
        <p:txBody>
          <a:bodyPr>
            <a:noAutofit/>
          </a:bodyPr>
          <a:lstStyle/>
          <a:p>
            <a:pPr algn="ctr"/>
            <a:r>
              <a:rPr lang="en-US" sz="2400" dirty="0" smtClean="0">
                <a:latin typeface="Times New Roman" pitchFamily="18" charset="0"/>
                <a:cs typeface="Times New Roman" pitchFamily="18" charset="0"/>
              </a:rPr>
              <a:t>University Of </a:t>
            </a:r>
            <a:r>
              <a:rPr lang="en-US" sz="2400" dirty="0" err="1" smtClean="0">
                <a:latin typeface="Times New Roman" pitchFamily="18" charset="0"/>
                <a:cs typeface="Times New Roman" pitchFamily="18" charset="0"/>
              </a:rPr>
              <a:t>Basrah</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College Of Administration And economic</a:t>
            </a:r>
            <a:r>
              <a:rPr lang="en-MY" sz="2400" dirty="0" smtClean="0">
                <a:latin typeface="Times New Roman" pitchFamily="18" charset="0"/>
                <a:cs typeface="Times New Roman" pitchFamily="18" charset="0"/>
              </a:rPr>
              <a:t/>
            </a:r>
            <a:br>
              <a:rPr lang="en-MY" sz="2400" dirty="0" smtClean="0">
                <a:latin typeface="Times New Roman" pitchFamily="18" charset="0"/>
                <a:cs typeface="Times New Roman" pitchFamily="18" charset="0"/>
              </a:rPr>
            </a:br>
            <a:endParaRPr lang="en-US" sz="2400" dirty="0"/>
          </a:p>
        </p:txBody>
      </p:sp>
      <p:sp>
        <p:nvSpPr>
          <p:cNvPr id="3" name="Content Placeholder 2"/>
          <p:cNvSpPr>
            <a:spLocks noGrp="1"/>
          </p:cNvSpPr>
          <p:nvPr>
            <p:ph idx="1"/>
          </p:nvPr>
        </p:nvSpPr>
        <p:spPr>
          <a:xfrm>
            <a:off x="838201" y="2286001"/>
            <a:ext cx="10577945" cy="2092036"/>
          </a:xfrm>
        </p:spPr>
        <p:txBody>
          <a:bodyPr>
            <a:noAutofit/>
          </a:bodyPr>
          <a:lstStyle/>
          <a:p>
            <a:pPr algn="ctr">
              <a:buNone/>
            </a:pPr>
            <a:r>
              <a:rPr lang="ar-IQ" sz="4400" b="1" dirty="0" smtClean="0">
                <a:solidFill>
                  <a:srgbClr val="0070C0"/>
                </a:solidFill>
                <a:cs typeface="+mj-cs"/>
              </a:rPr>
              <a:t>مقرر </a:t>
            </a:r>
            <a:r>
              <a:rPr lang="ar-IQ" sz="4400" b="1" dirty="0" err="1" smtClean="0">
                <a:solidFill>
                  <a:srgbClr val="0070C0"/>
                </a:solidFill>
                <a:cs typeface="+mj-cs"/>
              </a:rPr>
              <a:t>مبادىء</a:t>
            </a:r>
            <a:r>
              <a:rPr lang="ar-IQ" sz="4400" b="1" dirty="0" smtClean="0">
                <a:solidFill>
                  <a:srgbClr val="0070C0"/>
                </a:solidFill>
                <a:cs typeface="+mj-cs"/>
              </a:rPr>
              <a:t> الحاسوب</a:t>
            </a:r>
          </a:p>
          <a:p>
            <a:pPr algn="ctr">
              <a:buNone/>
            </a:pPr>
            <a:r>
              <a:rPr lang="en-US" sz="4400" b="1" dirty="0" smtClean="0">
                <a:solidFill>
                  <a:srgbClr val="0070C0"/>
                </a:solidFill>
                <a:cs typeface="+mj-cs"/>
              </a:rPr>
              <a:t>COM 1</a:t>
            </a:r>
            <a:endParaRPr lang="ar-IQ" sz="4400" b="1" dirty="0" smtClean="0">
              <a:solidFill>
                <a:srgbClr val="0070C0"/>
              </a:solidFill>
              <a:cs typeface="+mj-cs"/>
            </a:endParaRPr>
          </a:p>
          <a:p>
            <a:pPr algn="ctr">
              <a:buNone/>
            </a:pPr>
            <a:r>
              <a:rPr lang="ar-IQ" sz="4400" b="1" dirty="0" err="1" smtClean="0">
                <a:solidFill>
                  <a:srgbClr val="0070C0"/>
                </a:solidFill>
                <a:cs typeface="+mj-cs"/>
              </a:rPr>
              <a:t>المحاظرة</a:t>
            </a:r>
            <a:r>
              <a:rPr lang="ar-IQ" sz="4400" b="1" dirty="0" smtClean="0">
                <a:solidFill>
                  <a:srgbClr val="0070C0"/>
                </a:solidFill>
                <a:cs typeface="+mj-cs"/>
              </a:rPr>
              <a:t> </a:t>
            </a:r>
            <a:r>
              <a:rPr lang="ar-IQ" sz="4400" b="1" dirty="0" smtClean="0">
                <a:solidFill>
                  <a:srgbClr val="0070C0"/>
                </a:solidFill>
                <a:cs typeface="+mj-cs"/>
              </a:rPr>
              <a:t>الرابعة</a:t>
            </a:r>
            <a:endParaRPr lang="en-US" sz="4400" b="1" dirty="0">
              <a:solidFill>
                <a:srgbClr val="0070C0"/>
              </a:solidFill>
              <a:cs typeface="+mj-cs"/>
            </a:endParaRPr>
          </a:p>
        </p:txBody>
      </p:sp>
      <p:pic>
        <p:nvPicPr>
          <p:cNvPr id="1028" name="Picture 4" descr="نتيجة بحث الصور عن جامعة البصرة&quot;"/>
          <p:cNvPicPr>
            <a:picLocks noChangeAspect="1" noChangeArrowheads="1"/>
          </p:cNvPicPr>
          <p:nvPr/>
        </p:nvPicPr>
        <p:blipFill>
          <a:blip r:embed="rId2" cstate="print"/>
          <a:srcRect/>
          <a:stretch>
            <a:fillRect/>
          </a:stretch>
        </p:blipFill>
        <p:spPr bwMode="auto">
          <a:xfrm>
            <a:off x="9684328" y="665018"/>
            <a:ext cx="1974418" cy="1614199"/>
          </a:xfrm>
          <a:prstGeom prst="rect">
            <a:avLst/>
          </a:prstGeom>
          <a:noFill/>
        </p:spPr>
      </p:pic>
      <p:sp>
        <p:nvSpPr>
          <p:cNvPr id="8" name="مربع نص 7"/>
          <p:cNvSpPr txBox="1"/>
          <p:nvPr/>
        </p:nvSpPr>
        <p:spPr>
          <a:xfrm>
            <a:off x="4031673" y="4918364"/>
            <a:ext cx="4059382" cy="1077218"/>
          </a:xfrm>
          <a:prstGeom prst="rect">
            <a:avLst/>
          </a:prstGeom>
          <a:noFill/>
        </p:spPr>
        <p:txBody>
          <a:bodyPr wrap="square" rtlCol="1">
            <a:spAutoFit/>
          </a:bodyPr>
          <a:lstStyle/>
          <a:p>
            <a:pPr algn="ctr"/>
            <a:endParaRPr lang="ar-IQ" sz="3200" b="1" dirty="0" smtClean="0"/>
          </a:p>
          <a:p>
            <a:pPr algn="ctr"/>
            <a:r>
              <a:rPr lang="ar-IQ" sz="3200" b="1" dirty="0" smtClean="0"/>
              <a:t>م.م حيدر صلاح هاشم</a:t>
            </a:r>
            <a:endParaRPr lang="ar-IQ" sz="3200" b="1" dirty="0"/>
          </a:p>
        </p:txBody>
      </p:sp>
      <p:sp>
        <p:nvSpPr>
          <p:cNvPr id="9" name="مربع نص 8"/>
          <p:cNvSpPr txBox="1"/>
          <p:nvPr/>
        </p:nvSpPr>
        <p:spPr>
          <a:xfrm>
            <a:off x="4655127" y="6054436"/>
            <a:ext cx="3020291" cy="523220"/>
          </a:xfrm>
          <a:prstGeom prst="rect">
            <a:avLst/>
          </a:prstGeom>
          <a:noFill/>
        </p:spPr>
        <p:txBody>
          <a:bodyPr wrap="square" rtlCol="1">
            <a:spAutoFit/>
          </a:bodyPr>
          <a:lstStyle/>
          <a:p>
            <a:pPr algn="ctr"/>
            <a:r>
              <a:rPr lang="ar-IQ" sz="2800" b="1" dirty="0" smtClean="0"/>
              <a:t>2019-2020</a:t>
            </a:r>
            <a:endParaRPr lang="ar-IQ" sz="2800" b="1" dirty="0"/>
          </a:p>
        </p:txBody>
      </p:sp>
    </p:spTree>
    <p:extLst>
      <p:ext uri="{BB962C8B-B14F-4D97-AF65-F5344CB8AC3E}">
        <p14:creationId xmlns="" xmlns:p14="http://schemas.microsoft.com/office/powerpoint/2010/main" val="2627118703"/>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65018"/>
            <a:ext cx="10972800" cy="983673"/>
          </a:xfrm>
        </p:spPr>
        <p:txBody>
          <a:bodyPr>
            <a:normAutofit/>
          </a:bodyPr>
          <a:lstStyle/>
          <a:p>
            <a:pPr algn="r"/>
            <a:r>
              <a:rPr lang="ar-IQ" sz="3600" b="1" dirty="0" smtClean="0">
                <a:latin typeface="+mn-lt"/>
              </a:rPr>
              <a:t>المقدمة</a:t>
            </a:r>
            <a:endParaRPr lang="en-US" sz="3600" b="1" dirty="0">
              <a:latin typeface="+mn-lt"/>
            </a:endParaRPr>
          </a:p>
        </p:txBody>
      </p:sp>
      <p:sp>
        <p:nvSpPr>
          <p:cNvPr id="3" name="Content Placeholder 2"/>
          <p:cNvSpPr>
            <a:spLocks noGrp="1"/>
          </p:cNvSpPr>
          <p:nvPr>
            <p:ph idx="1"/>
          </p:nvPr>
        </p:nvSpPr>
        <p:spPr/>
        <p:txBody>
          <a:bodyPr>
            <a:normAutofit/>
          </a:bodyPr>
          <a:lstStyle/>
          <a:p>
            <a:pPr algn="just"/>
            <a:r>
              <a:rPr lang="ar-IQ" sz="2400" dirty="0" smtClean="0"/>
              <a:t>شهدت السنوات الأخيرة تطوراً مذهلاً في سرعة الحاسوب وأدائه وانخفاض كلفته وكان التطور منعكساً بشكل مباشر على الإنترنت وشبكات الاتصال والأجهزة الإلكترونية بأشكالها المختلفة، ومن هنا يأتي هدف مقرر مبادئ الحاسوب الذي سنحاول من خلاله المساهمة في إثراء معلوماتك بالمفاهيم الأساسية والموضوعات الهامة في عالم الحاسوب والتكنولوجيا.</a:t>
            </a:r>
            <a:endParaRPr lang="en-US" sz="2400" dirty="0"/>
          </a:p>
        </p:txBody>
      </p:sp>
    </p:spTree>
    <p:extLst>
      <p:ext uri="{BB962C8B-B14F-4D97-AF65-F5344CB8AC3E}">
        <p14:creationId xmlns="" xmlns:p14="http://schemas.microsoft.com/office/powerpoint/2010/main" val="2747073000"/>
      </p:ext>
    </p:extLst>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مكونات الحاسوب </a:t>
            </a:r>
            <a:r>
              <a:rPr lang="ar-IQ" dirty="0" err="1" smtClean="0"/>
              <a:t>المادية ....</a:t>
            </a:r>
            <a:endParaRPr lang="ar-IQ" dirty="0"/>
          </a:p>
        </p:txBody>
      </p:sp>
      <p:sp>
        <p:nvSpPr>
          <p:cNvPr id="3" name="عنصر نائب للمحتوى 2"/>
          <p:cNvSpPr>
            <a:spLocks noGrp="1"/>
          </p:cNvSpPr>
          <p:nvPr>
            <p:ph idx="1"/>
          </p:nvPr>
        </p:nvSpPr>
        <p:spPr/>
        <p:txBody>
          <a:bodyPr/>
          <a:lstStyle/>
          <a:p>
            <a:pPr algn="just"/>
            <a:r>
              <a:rPr lang="ar-IQ" b="1" dirty="0" smtClean="0"/>
              <a:t>وحدات الإدخال</a:t>
            </a:r>
          </a:p>
          <a:p>
            <a:pPr algn="just">
              <a:buNone/>
            </a:pPr>
            <a:r>
              <a:rPr lang="ar-IQ" dirty="0" smtClean="0"/>
              <a:t>تقوم وحدات الإدخال بنقل البيانات والمعلومات من وسط خارجي إلى ذاكرة الحاسوب من اجل البدء بعملية المعالجة.</a:t>
            </a:r>
          </a:p>
          <a:p>
            <a:pPr algn="just"/>
            <a:r>
              <a:rPr lang="ar-IQ" b="1" dirty="0" smtClean="0"/>
              <a:t>وحدة النظام</a:t>
            </a:r>
          </a:p>
          <a:p>
            <a:pPr algn="just">
              <a:buNone/>
            </a:pPr>
            <a:r>
              <a:rPr lang="ar-IQ" dirty="0" smtClean="0"/>
              <a:t>هو عبارة عن صندوق ذو أبعاد قياسية متفق عليها حتى تتلاءم مع أجزاء الحاسوب المراد تثبيتها أو تركيبها داخله، وظيفته هي احتواء أهم الأجزاء الكهربائية والإلكترونية التي يتكون منها الحاسوب.</a:t>
            </a:r>
          </a:p>
          <a:p>
            <a:pPr algn="just"/>
            <a:r>
              <a:rPr lang="ar-IQ" b="1" dirty="0" smtClean="0"/>
              <a:t>وحدات الإخراج</a:t>
            </a:r>
          </a:p>
          <a:p>
            <a:pPr algn="just">
              <a:buNone/>
            </a:pPr>
            <a:r>
              <a:rPr lang="ar-IQ" dirty="0" smtClean="0"/>
              <a:t>بعكس وحدات الإدخال تقوم وحدات الإخراج بنقل البيانات المعالجة من ذاكرة الحاسوب إلى وسط خارجي.</a:t>
            </a:r>
          </a:p>
          <a:p>
            <a:pPr algn="just">
              <a:buNone/>
            </a:pPr>
            <a:endParaRPr lang="ar-IQ" dirty="0" smtClean="0"/>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مكونات الحاسوب </a:t>
            </a:r>
            <a:r>
              <a:rPr lang="ar-IQ" dirty="0" err="1" smtClean="0"/>
              <a:t>المادية ....</a:t>
            </a:r>
            <a:endParaRPr lang="ar-IQ" dirty="0"/>
          </a:p>
        </p:txBody>
      </p:sp>
      <p:pic>
        <p:nvPicPr>
          <p:cNvPr id="41986" name="Picture 2"/>
          <p:cNvPicPr>
            <a:picLocks noGrp="1" noChangeAspect="1" noChangeArrowheads="1"/>
          </p:cNvPicPr>
          <p:nvPr>
            <p:ph idx="1"/>
          </p:nvPr>
        </p:nvPicPr>
        <p:blipFill>
          <a:blip r:embed="rId2" cstate="print"/>
          <a:srcRect/>
          <a:stretch>
            <a:fillRect/>
          </a:stretch>
        </p:blipFill>
        <p:spPr bwMode="auto">
          <a:xfrm>
            <a:off x="2410691" y="2133601"/>
            <a:ext cx="7273635" cy="4184072"/>
          </a:xfrm>
          <a:prstGeom prst="rect">
            <a:avLst/>
          </a:prstGeom>
          <a:noFill/>
          <a:ln w="9525">
            <a:noFill/>
            <a:miter lim="800000"/>
            <a:headEnd/>
            <a:tailEnd/>
          </a:ln>
        </p:spPr>
      </p:pic>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وحدات </a:t>
            </a:r>
            <a:r>
              <a:rPr lang="ar-IQ" dirty="0" err="1" smtClean="0"/>
              <a:t>الأدخال</a:t>
            </a:r>
            <a:endParaRPr lang="ar-IQ" dirty="0"/>
          </a:p>
        </p:txBody>
      </p:sp>
      <p:sp>
        <p:nvSpPr>
          <p:cNvPr id="3" name="عنصر نائب للمحتوى 2"/>
          <p:cNvSpPr>
            <a:spLocks noGrp="1"/>
          </p:cNvSpPr>
          <p:nvPr>
            <p:ph idx="1"/>
          </p:nvPr>
        </p:nvSpPr>
        <p:spPr/>
        <p:txBody>
          <a:bodyPr>
            <a:normAutofit fontScale="92500" lnSpcReduction="10000"/>
          </a:bodyPr>
          <a:lstStyle/>
          <a:p>
            <a:pPr algn="just"/>
            <a:r>
              <a:rPr lang="ar-IQ" dirty="0" smtClean="0"/>
              <a:t>تقوم وحدات الإدخال بنقل البيانات والمعلومات من وسط خارجي إلى ذاكرة الحاسوب من اجل البدء بعملية المعالجة، وفيما يلي أمثلة على </a:t>
            </a:r>
            <a:r>
              <a:rPr lang="ar-IQ" dirty="0" err="1" smtClean="0"/>
              <a:t>ذلك:</a:t>
            </a:r>
            <a:endParaRPr lang="ar-IQ" dirty="0" smtClean="0"/>
          </a:p>
          <a:p>
            <a:pPr algn="just"/>
            <a:r>
              <a:rPr lang="ar-IQ" dirty="0" smtClean="0"/>
              <a:t> </a:t>
            </a:r>
            <a:r>
              <a:rPr lang="ar-IQ" b="1" dirty="0" smtClean="0">
                <a:hlinkClick r:id="rId2"/>
              </a:rPr>
              <a:t>الفأرة </a:t>
            </a:r>
            <a:r>
              <a:rPr lang="en-MY" b="1" dirty="0" smtClean="0">
                <a:hlinkClick r:id="rId2"/>
              </a:rPr>
              <a:t>Mouse</a:t>
            </a:r>
            <a:endParaRPr lang="en-MY" dirty="0" smtClean="0"/>
          </a:p>
          <a:p>
            <a:pPr algn="just"/>
            <a:r>
              <a:rPr lang="en-MY" dirty="0" smtClean="0"/>
              <a:t> </a:t>
            </a:r>
            <a:r>
              <a:rPr lang="ar-IQ" b="1" dirty="0" smtClean="0">
                <a:hlinkClick r:id="rId2"/>
              </a:rPr>
              <a:t>كرة المسار </a:t>
            </a:r>
            <a:r>
              <a:rPr lang="en-MY" b="1" dirty="0" smtClean="0">
                <a:hlinkClick r:id="rId2"/>
              </a:rPr>
              <a:t>Track ball</a:t>
            </a:r>
            <a:endParaRPr lang="en-MY" dirty="0" smtClean="0"/>
          </a:p>
          <a:p>
            <a:pPr algn="just"/>
            <a:r>
              <a:rPr lang="en-MY" dirty="0" smtClean="0"/>
              <a:t> </a:t>
            </a:r>
            <a:r>
              <a:rPr lang="ar-IQ" b="1" dirty="0" smtClean="0">
                <a:hlinkClick r:id="rId2"/>
              </a:rPr>
              <a:t>الماسح الضوئي </a:t>
            </a:r>
            <a:r>
              <a:rPr lang="en-MY" b="1" dirty="0" smtClean="0">
                <a:hlinkClick r:id="rId2"/>
              </a:rPr>
              <a:t>Scanner</a:t>
            </a:r>
            <a:endParaRPr lang="en-MY" dirty="0" smtClean="0"/>
          </a:p>
          <a:p>
            <a:pPr algn="just"/>
            <a:r>
              <a:rPr lang="en-MY" dirty="0" smtClean="0"/>
              <a:t> </a:t>
            </a:r>
            <a:r>
              <a:rPr lang="ar-IQ" b="1" dirty="0" smtClean="0">
                <a:hlinkClick r:id="rId2"/>
              </a:rPr>
              <a:t>الميكروفون </a:t>
            </a:r>
            <a:r>
              <a:rPr lang="en-MY" b="1" dirty="0" smtClean="0">
                <a:hlinkClick r:id="rId2"/>
              </a:rPr>
              <a:t>Microphone</a:t>
            </a:r>
            <a:endParaRPr lang="en-MY" dirty="0" smtClean="0"/>
          </a:p>
          <a:p>
            <a:pPr algn="just"/>
            <a:r>
              <a:rPr lang="en-MY" dirty="0" smtClean="0"/>
              <a:t> </a:t>
            </a:r>
            <a:r>
              <a:rPr lang="ar-IQ" b="1" dirty="0" smtClean="0">
                <a:hlinkClick r:id="rId2"/>
              </a:rPr>
              <a:t>قارئ البطاقات </a:t>
            </a:r>
            <a:r>
              <a:rPr lang="en-MY" b="1" dirty="0" smtClean="0">
                <a:hlinkClick r:id="rId2"/>
              </a:rPr>
              <a:t>Bar code Reader</a:t>
            </a:r>
            <a:endParaRPr lang="en-MY" dirty="0" smtClean="0"/>
          </a:p>
          <a:p>
            <a:pPr algn="just"/>
            <a:r>
              <a:rPr lang="en-MY" dirty="0" smtClean="0"/>
              <a:t> </a:t>
            </a:r>
            <a:r>
              <a:rPr lang="ar-IQ" b="1" dirty="0" smtClean="0">
                <a:hlinkClick r:id="rId2"/>
              </a:rPr>
              <a:t>عصا الألعاب </a:t>
            </a:r>
            <a:r>
              <a:rPr lang="en-MY" b="1" dirty="0" smtClean="0">
                <a:hlinkClick r:id="rId2"/>
              </a:rPr>
              <a:t>Joy Stick</a:t>
            </a:r>
            <a:endParaRPr lang="en-MY" dirty="0" smtClean="0"/>
          </a:p>
          <a:p>
            <a:pPr algn="just"/>
            <a:r>
              <a:rPr lang="en-MY" dirty="0" smtClean="0"/>
              <a:t> </a:t>
            </a:r>
            <a:r>
              <a:rPr lang="ar-IQ" b="1" dirty="0" smtClean="0">
                <a:hlinkClick r:id="rId2"/>
              </a:rPr>
              <a:t>لوحة اللمس </a:t>
            </a:r>
            <a:r>
              <a:rPr lang="en-MY" b="1" dirty="0" smtClean="0">
                <a:hlinkClick r:id="rId2"/>
              </a:rPr>
              <a:t>Touch Pad</a:t>
            </a:r>
            <a:endParaRPr lang="en-MY" dirty="0" smtClean="0"/>
          </a:p>
          <a:p>
            <a:pPr algn="just"/>
            <a:r>
              <a:rPr lang="en-MY" dirty="0" smtClean="0"/>
              <a:t> </a:t>
            </a:r>
            <a:r>
              <a:rPr lang="ar-IQ" b="1" dirty="0" smtClean="0">
                <a:hlinkClick r:id="rId2"/>
              </a:rPr>
              <a:t>القلم الضوئي </a:t>
            </a:r>
            <a:r>
              <a:rPr lang="en-MY" b="1" dirty="0" smtClean="0">
                <a:hlinkClick r:id="rId2"/>
              </a:rPr>
              <a:t>Light Pen</a:t>
            </a:r>
            <a:endParaRPr lang="en-MY" dirty="0" smtClean="0"/>
          </a:p>
          <a:p>
            <a:pPr algn="just"/>
            <a:r>
              <a:rPr lang="en-MY" dirty="0" smtClean="0"/>
              <a:t> </a:t>
            </a:r>
            <a:r>
              <a:rPr lang="ar-IQ" b="1" dirty="0" smtClean="0">
                <a:hlinkClick r:id="rId2"/>
              </a:rPr>
              <a:t>لوحة المفاتيح </a:t>
            </a:r>
            <a:r>
              <a:rPr lang="en-MY" b="1" dirty="0" smtClean="0">
                <a:hlinkClick r:id="rId2"/>
              </a:rPr>
              <a:t>Keyboard</a:t>
            </a:r>
            <a:endParaRPr lang="en-MY" dirty="0" smtClean="0"/>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وحدات </a:t>
            </a:r>
            <a:r>
              <a:rPr lang="ar-IQ" dirty="0" err="1" smtClean="0"/>
              <a:t>الأدخال</a:t>
            </a:r>
            <a:r>
              <a:rPr lang="ar-IQ" dirty="0" smtClean="0"/>
              <a:t> </a:t>
            </a:r>
            <a:r>
              <a:rPr lang="ar-IQ" dirty="0" err="1" smtClean="0"/>
              <a:t>....</a:t>
            </a:r>
            <a:endParaRPr lang="ar-IQ" dirty="0"/>
          </a:p>
        </p:txBody>
      </p:sp>
      <p:sp>
        <p:nvSpPr>
          <p:cNvPr id="3" name="عنصر نائب للمحتوى 2"/>
          <p:cNvSpPr>
            <a:spLocks noGrp="1"/>
          </p:cNvSpPr>
          <p:nvPr>
            <p:ph idx="1"/>
          </p:nvPr>
        </p:nvSpPr>
        <p:spPr/>
        <p:txBody>
          <a:bodyPr/>
          <a:lstStyle/>
          <a:p>
            <a:pPr algn="just"/>
            <a:r>
              <a:rPr lang="ar-IQ" b="1" dirty="0" smtClean="0">
                <a:hlinkClick r:id="rId2"/>
              </a:rPr>
              <a:t>الفأرة </a:t>
            </a:r>
            <a:r>
              <a:rPr lang="en-MY" b="1" dirty="0" smtClean="0">
                <a:hlinkClick r:id="rId2"/>
              </a:rPr>
              <a:t>Mouse</a:t>
            </a:r>
            <a:endParaRPr lang="en-MY" dirty="0" smtClean="0"/>
          </a:p>
          <a:p>
            <a:pPr algn="just">
              <a:buNone/>
            </a:pPr>
            <a:r>
              <a:rPr lang="ar-IQ" dirty="0" smtClean="0"/>
              <a:t>أداة توفر سهولة التحكم بالحاسوب وذلك من خلال تحريكها بالاتجاه المطلوب على شاشة الحاسوب والنقر على الأيقونات والأوامر، وذلك من خلال ما يعرف بواجهة المستخدم </a:t>
            </a:r>
            <a:r>
              <a:rPr lang="ar-IQ" dirty="0" err="1" smtClean="0"/>
              <a:t>الرسومية</a:t>
            </a:r>
            <a:r>
              <a:rPr lang="en-MY" dirty="0" smtClean="0"/>
              <a:t>GUI </a:t>
            </a:r>
            <a:r>
              <a:rPr lang="ar-IQ" dirty="0" smtClean="0"/>
              <a:t>ولها استخدامات </a:t>
            </a:r>
            <a:r>
              <a:rPr lang="ar-IQ" dirty="0" err="1" smtClean="0"/>
              <a:t>عديدة:</a:t>
            </a:r>
            <a:endParaRPr lang="ar-IQ" dirty="0" smtClean="0"/>
          </a:p>
          <a:p>
            <a:pPr algn="just"/>
            <a:r>
              <a:rPr lang="ar-IQ" dirty="0" smtClean="0"/>
              <a:t>النقر.</a:t>
            </a:r>
          </a:p>
          <a:p>
            <a:pPr algn="just"/>
            <a:r>
              <a:rPr lang="ar-IQ" dirty="0" smtClean="0"/>
              <a:t>النقر المزدوج.</a:t>
            </a:r>
          </a:p>
          <a:p>
            <a:pPr algn="just"/>
            <a:r>
              <a:rPr lang="ar-IQ" dirty="0" smtClean="0"/>
              <a:t>السحب </a:t>
            </a:r>
            <a:r>
              <a:rPr lang="ar-IQ" dirty="0" err="1" smtClean="0"/>
              <a:t>والالقاء.</a:t>
            </a:r>
            <a:endParaRPr lang="ar-IQ" dirty="0" smtClean="0"/>
          </a:p>
          <a:p>
            <a:pPr algn="just"/>
            <a:r>
              <a:rPr lang="ar-IQ" dirty="0" smtClean="0"/>
              <a:t>النسخ.</a:t>
            </a:r>
          </a:p>
        </p:txBody>
      </p:sp>
    </p:spTree>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7" y="886691"/>
            <a:ext cx="3560619" cy="1482436"/>
          </a:xfrm>
        </p:spPr>
        <p:txBody>
          <a:bodyPr>
            <a:noAutofit/>
          </a:bodyPr>
          <a:lstStyle/>
          <a:p>
            <a:pPr algn="ctr"/>
            <a:r>
              <a:rPr lang="en-US" sz="2400" dirty="0" smtClean="0">
                <a:latin typeface="Times New Roman" pitchFamily="18" charset="0"/>
                <a:cs typeface="Times New Roman" pitchFamily="18" charset="0"/>
              </a:rPr>
              <a:t>University Of </a:t>
            </a:r>
            <a:r>
              <a:rPr lang="en-US" sz="2400" dirty="0" err="1" smtClean="0">
                <a:latin typeface="Times New Roman" pitchFamily="18" charset="0"/>
                <a:cs typeface="Times New Roman" pitchFamily="18" charset="0"/>
              </a:rPr>
              <a:t>Basrah</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College Of Administration And economic</a:t>
            </a:r>
            <a:r>
              <a:rPr lang="en-MY" sz="2400" dirty="0" smtClean="0">
                <a:latin typeface="Times New Roman" pitchFamily="18" charset="0"/>
                <a:cs typeface="Times New Roman" pitchFamily="18" charset="0"/>
              </a:rPr>
              <a:t/>
            </a:r>
            <a:br>
              <a:rPr lang="en-MY" sz="2400" dirty="0" smtClean="0">
                <a:latin typeface="Times New Roman" pitchFamily="18" charset="0"/>
                <a:cs typeface="Times New Roman" pitchFamily="18" charset="0"/>
              </a:rPr>
            </a:br>
            <a:endParaRPr lang="en-US" sz="2400" dirty="0"/>
          </a:p>
        </p:txBody>
      </p:sp>
      <p:sp>
        <p:nvSpPr>
          <p:cNvPr id="3" name="Content Placeholder 2"/>
          <p:cNvSpPr>
            <a:spLocks noGrp="1"/>
          </p:cNvSpPr>
          <p:nvPr>
            <p:ph idx="1"/>
          </p:nvPr>
        </p:nvSpPr>
        <p:spPr>
          <a:xfrm>
            <a:off x="838201" y="2286001"/>
            <a:ext cx="10577945" cy="2092036"/>
          </a:xfrm>
        </p:spPr>
        <p:txBody>
          <a:bodyPr>
            <a:noAutofit/>
          </a:bodyPr>
          <a:lstStyle/>
          <a:p>
            <a:pPr algn="ctr">
              <a:buNone/>
            </a:pPr>
            <a:r>
              <a:rPr lang="ar-IQ" sz="4400" b="1" dirty="0" smtClean="0">
                <a:solidFill>
                  <a:srgbClr val="0070C0"/>
                </a:solidFill>
                <a:cs typeface="+mj-cs"/>
              </a:rPr>
              <a:t>مقرر </a:t>
            </a:r>
            <a:r>
              <a:rPr lang="ar-IQ" sz="4400" b="1" dirty="0" err="1" smtClean="0">
                <a:solidFill>
                  <a:srgbClr val="0070C0"/>
                </a:solidFill>
                <a:cs typeface="+mj-cs"/>
              </a:rPr>
              <a:t>مبادىء</a:t>
            </a:r>
            <a:r>
              <a:rPr lang="ar-IQ" sz="4400" b="1" dirty="0" smtClean="0">
                <a:solidFill>
                  <a:srgbClr val="0070C0"/>
                </a:solidFill>
                <a:cs typeface="+mj-cs"/>
              </a:rPr>
              <a:t> الحاسوب</a:t>
            </a:r>
          </a:p>
          <a:p>
            <a:pPr algn="ctr">
              <a:buNone/>
            </a:pPr>
            <a:r>
              <a:rPr lang="en-US" sz="4400" b="1" dirty="0" smtClean="0">
                <a:solidFill>
                  <a:srgbClr val="0070C0"/>
                </a:solidFill>
                <a:cs typeface="+mj-cs"/>
              </a:rPr>
              <a:t>COM 1</a:t>
            </a:r>
            <a:endParaRPr lang="ar-IQ" sz="4400" b="1" dirty="0" smtClean="0">
              <a:solidFill>
                <a:srgbClr val="0070C0"/>
              </a:solidFill>
              <a:cs typeface="+mj-cs"/>
            </a:endParaRPr>
          </a:p>
          <a:p>
            <a:pPr algn="ctr">
              <a:buNone/>
            </a:pPr>
            <a:r>
              <a:rPr lang="ar-IQ" sz="4400" b="1" dirty="0" err="1" smtClean="0">
                <a:solidFill>
                  <a:srgbClr val="0070C0"/>
                </a:solidFill>
                <a:cs typeface="+mj-cs"/>
              </a:rPr>
              <a:t>المحاظرة</a:t>
            </a:r>
            <a:r>
              <a:rPr lang="ar-IQ" sz="4400" b="1" dirty="0" smtClean="0">
                <a:solidFill>
                  <a:srgbClr val="0070C0"/>
                </a:solidFill>
                <a:cs typeface="+mj-cs"/>
              </a:rPr>
              <a:t> </a:t>
            </a:r>
            <a:r>
              <a:rPr lang="ar-IQ" sz="4400" b="1" dirty="0" smtClean="0">
                <a:solidFill>
                  <a:srgbClr val="0070C0"/>
                </a:solidFill>
                <a:cs typeface="+mj-cs"/>
              </a:rPr>
              <a:t>الخامسة</a:t>
            </a:r>
            <a:endParaRPr lang="en-US" sz="4400" b="1" dirty="0">
              <a:solidFill>
                <a:srgbClr val="0070C0"/>
              </a:solidFill>
              <a:cs typeface="+mj-cs"/>
            </a:endParaRPr>
          </a:p>
        </p:txBody>
      </p:sp>
      <p:pic>
        <p:nvPicPr>
          <p:cNvPr id="1028" name="Picture 4" descr="نتيجة بحث الصور عن جامعة البصرة&quot;"/>
          <p:cNvPicPr>
            <a:picLocks noChangeAspect="1" noChangeArrowheads="1"/>
          </p:cNvPicPr>
          <p:nvPr/>
        </p:nvPicPr>
        <p:blipFill>
          <a:blip r:embed="rId2" cstate="print"/>
          <a:srcRect/>
          <a:stretch>
            <a:fillRect/>
          </a:stretch>
        </p:blipFill>
        <p:spPr bwMode="auto">
          <a:xfrm>
            <a:off x="9684328" y="665018"/>
            <a:ext cx="1974418" cy="1614199"/>
          </a:xfrm>
          <a:prstGeom prst="rect">
            <a:avLst/>
          </a:prstGeom>
          <a:noFill/>
        </p:spPr>
      </p:pic>
      <p:sp>
        <p:nvSpPr>
          <p:cNvPr id="8" name="مربع نص 7"/>
          <p:cNvSpPr txBox="1"/>
          <p:nvPr/>
        </p:nvSpPr>
        <p:spPr>
          <a:xfrm>
            <a:off x="4031673" y="4918364"/>
            <a:ext cx="4059382" cy="1077218"/>
          </a:xfrm>
          <a:prstGeom prst="rect">
            <a:avLst/>
          </a:prstGeom>
          <a:noFill/>
        </p:spPr>
        <p:txBody>
          <a:bodyPr wrap="square" rtlCol="1">
            <a:spAutoFit/>
          </a:bodyPr>
          <a:lstStyle/>
          <a:p>
            <a:pPr algn="ctr"/>
            <a:endParaRPr lang="ar-IQ" sz="3200" b="1" dirty="0" smtClean="0"/>
          </a:p>
          <a:p>
            <a:pPr algn="ctr"/>
            <a:r>
              <a:rPr lang="ar-IQ" sz="3200" b="1" dirty="0" smtClean="0"/>
              <a:t>م.م حيدر صلاح هاشم</a:t>
            </a:r>
            <a:endParaRPr lang="ar-IQ" sz="3200" b="1" dirty="0"/>
          </a:p>
        </p:txBody>
      </p:sp>
      <p:sp>
        <p:nvSpPr>
          <p:cNvPr id="9" name="مربع نص 8"/>
          <p:cNvSpPr txBox="1"/>
          <p:nvPr/>
        </p:nvSpPr>
        <p:spPr>
          <a:xfrm>
            <a:off x="4655127" y="6054436"/>
            <a:ext cx="3020291" cy="523220"/>
          </a:xfrm>
          <a:prstGeom prst="rect">
            <a:avLst/>
          </a:prstGeom>
          <a:noFill/>
        </p:spPr>
        <p:txBody>
          <a:bodyPr wrap="square" rtlCol="1">
            <a:spAutoFit/>
          </a:bodyPr>
          <a:lstStyle/>
          <a:p>
            <a:pPr algn="ctr"/>
            <a:r>
              <a:rPr lang="ar-IQ" sz="2800" b="1" dirty="0" smtClean="0"/>
              <a:t>2019-2020</a:t>
            </a:r>
            <a:endParaRPr lang="ar-IQ" sz="2800" b="1" dirty="0"/>
          </a:p>
        </p:txBody>
      </p:sp>
    </p:spTree>
    <p:extLst>
      <p:ext uri="{BB962C8B-B14F-4D97-AF65-F5344CB8AC3E}">
        <p14:creationId xmlns="" xmlns:p14="http://schemas.microsoft.com/office/powerpoint/2010/main" val="2627118703"/>
      </p:ext>
    </p:extLst>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وحدات </a:t>
            </a:r>
            <a:r>
              <a:rPr lang="ar-IQ" dirty="0" err="1" smtClean="0"/>
              <a:t>الأدخال</a:t>
            </a:r>
            <a:r>
              <a:rPr lang="ar-IQ" dirty="0" smtClean="0"/>
              <a:t> </a:t>
            </a:r>
            <a:r>
              <a:rPr lang="ar-IQ" dirty="0" err="1" smtClean="0"/>
              <a:t>....</a:t>
            </a:r>
            <a:endParaRPr lang="ar-IQ" dirty="0"/>
          </a:p>
        </p:txBody>
      </p:sp>
      <p:sp>
        <p:nvSpPr>
          <p:cNvPr id="3" name="عنصر نائب للمحتوى 2"/>
          <p:cNvSpPr>
            <a:spLocks noGrp="1"/>
          </p:cNvSpPr>
          <p:nvPr>
            <p:ph idx="1"/>
          </p:nvPr>
        </p:nvSpPr>
        <p:spPr/>
        <p:txBody>
          <a:bodyPr>
            <a:normAutofit fontScale="92500" lnSpcReduction="10000"/>
          </a:bodyPr>
          <a:lstStyle/>
          <a:p>
            <a:pPr algn="just"/>
            <a:r>
              <a:rPr lang="ar-IQ" dirty="0" smtClean="0"/>
              <a:t> </a:t>
            </a:r>
            <a:r>
              <a:rPr lang="ar-IQ" b="1" dirty="0" smtClean="0">
                <a:hlinkClick r:id="rId2"/>
              </a:rPr>
              <a:t>كرة المسار </a:t>
            </a:r>
            <a:r>
              <a:rPr lang="en-MY" b="1" dirty="0" smtClean="0">
                <a:hlinkClick r:id="rId2"/>
              </a:rPr>
              <a:t>Track ball</a:t>
            </a:r>
            <a:endParaRPr lang="en-MY" dirty="0" smtClean="0"/>
          </a:p>
          <a:p>
            <a:pPr algn="just">
              <a:buNone/>
            </a:pPr>
            <a:r>
              <a:rPr lang="ar-IQ" dirty="0" smtClean="0"/>
              <a:t>تعد كرة المسار بديلاً للفارة، حيث يتم استخدامها من قبل المصممين، لأنها توفر سهولة التحكم بالرسومات على شاشة الحاسوب.</a:t>
            </a:r>
          </a:p>
          <a:p>
            <a:pPr algn="just"/>
            <a:r>
              <a:rPr lang="ar-IQ" b="1" dirty="0" smtClean="0">
                <a:hlinkClick r:id="rId2"/>
              </a:rPr>
              <a:t>الماسح الضوئي </a:t>
            </a:r>
            <a:r>
              <a:rPr lang="en-MY" b="1" dirty="0" smtClean="0">
                <a:hlinkClick r:id="rId2"/>
              </a:rPr>
              <a:t>Scanner</a:t>
            </a:r>
            <a:endParaRPr lang="en-MY" dirty="0" smtClean="0"/>
          </a:p>
          <a:p>
            <a:pPr algn="just">
              <a:buNone/>
            </a:pPr>
            <a:r>
              <a:rPr lang="ar-IQ" dirty="0" smtClean="0"/>
              <a:t>جهاز يقوم </a:t>
            </a:r>
            <a:r>
              <a:rPr lang="ar-IQ" dirty="0" err="1" smtClean="0"/>
              <a:t>بتحويل </a:t>
            </a:r>
            <a:r>
              <a:rPr lang="ar-IQ" dirty="0" smtClean="0"/>
              <a:t>(مسح) مادة </a:t>
            </a:r>
            <a:r>
              <a:rPr lang="ar-IQ" dirty="0" err="1" smtClean="0"/>
              <a:t>مطبوعة </a:t>
            </a:r>
            <a:r>
              <a:rPr lang="ar-IQ" dirty="0" smtClean="0"/>
              <a:t>(وثيقة أو صورة) إلى ملف الكتروني يتم حفظه إلى جهاز </a:t>
            </a:r>
            <a:r>
              <a:rPr lang="ar-IQ" dirty="0" err="1" smtClean="0"/>
              <a:t>الحاسوب.</a:t>
            </a:r>
            <a:r>
              <a:rPr lang="ar-IQ" dirty="0" smtClean="0"/>
              <a:t> ويستطيع المستخدم معالجة هذه الملفات أو الصور لاحقاً من خلال تطبيقات مناسبة، كما يمكنه تحرير وثيقة نصية بعد إدخالها إلى الحاسوب عن طريق الماسح الضوئي، وفي هذه الحالة يجب توافر برنامج التعرف الضوئي إلى الحروف </a:t>
            </a:r>
            <a:r>
              <a:rPr lang="en-MY" dirty="0" smtClean="0"/>
              <a:t>OCR </a:t>
            </a:r>
            <a:r>
              <a:rPr lang="ar-IQ" dirty="0" smtClean="0"/>
              <a:t>لتحويلها إلى ملفات قابلة للتحرير.</a:t>
            </a:r>
          </a:p>
          <a:p>
            <a:pPr algn="just"/>
            <a:r>
              <a:rPr lang="ar-IQ" b="1" dirty="0" smtClean="0">
                <a:hlinkClick r:id="rId2"/>
              </a:rPr>
              <a:t>الميكروفون </a:t>
            </a:r>
            <a:r>
              <a:rPr lang="en-MY" b="1" dirty="0" smtClean="0">
                <a:hlinkClick r:id="rId2"/>
              </a:rPr>
              <a:t>Microphone</a:t>
            </a:r>
            <a:endParaRPr lang="en-MY" dirty="0" smtClean="0"/>
          </a:p>
          <a:p>
            <a:pPr algn="just">
              <a:buNone/>
            </a:pPr>
            <a:r>
              <a:rPr lang="ar-IQ" dirty="0" smtClean="0"/>
              <a:t>جهاز يسمح للمستخدمين بإدخال الاصوات إلى جهاز الحاسوب، ويستطيع بعد ذلك المستخدم معالجتها باستخدام برامج معينة.</a:t>
            </a:r>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وحدات </a:t>
            </a:r>
            <a:r>
              <a:rPr lang="ar-IQ" dirty="0" err="1" smtClean="0"/>
              <a:t>الأدخال</a:t>
            </a:r>
            <a:r>
              <a:rPr lang="ar-IQ" dirty="0" smtClean="0"/>
              <a:t> </a:t>
            </a:r>
            <a:r>
              <a:rPr lang="ar-IQ" dirty="0" err="1" smtClean="0"/>
              <a:t>....</a:t>
            </a:r>
            <a:endParaRPr lang="ar-IQ" dirty="0"/>
          </a:p>
        </p:txBody>
      </p:sp>
      <p:sp>
        <p:nvSpPr>
          <p:cNvPr id="3" name="عنصر نائب للمحتوى 2"/>
          <p:cNvSpPr>
            <a:spLocks noGrp="1"/>
          </p:cNvSpPr>
          <p:nvPr>
            <p:ph idx="1"/>
          </p:nvPr>
        </p:nvSpPr>
        <p:spPr/>
        <p:txBody>
          <a:bodyPr/>
          <a:lstStyle/>
          <a:p>
            <a:pPr algn="just"/>
            <a:r>
              <a:rPr lang="ar-IQ" b="1" dirty="0" smtClean="0">
                <a:hlinkClick r:id="rId2"/>
              </a:rPr>
              <a:t>قارئ البطاقات </a:t>
            </a:r>
            <a:r>
              <a:rPr lang="en-MY" b="1" dirty="0" smtClean="0">
                <a:hlinkClick r:id="rId2"/>
              </a:rPr>
              <a:t>Bar code Reader</a:t>
            </a:r>
            <a:endParaRPr lang="en-MY" dirty="0" smtClean="0"/>
          </a:p>
          <a:p>
            <a:pPr algn="just">
              <a:buNone/>
            </a:pPr>
            <a:r>
              <a:rPr lang="ar-IQ" dirty="0" smtClean="0"/>
              <a:t>عبارة عن ماسح ضوئي أو قارئ ضوئي يسلط شعاع من الليزر على البطاقة ثم يرتد مرة أخرى من الأعمدة البيضاء فقط حيث أن الأعمدة السوداء تمتص الضوء ولا تعكس الشعاع مرة </a:t>
            </a:r>
            <a:r>
              <a:rPr lang="ar-IQ" dirty="0" err="1" smtClean="0"/>
              <a:t>أخرى.</a:t>
            </a:r>
            <a:r>
              <a:rPr lang="ar-IQ" dirty="0" smtClean="0"/>
              <a:t> يقوم كاشف الضوء الموجود في القارئ بتحليل الأشعة المنعكسة وثم يقوم بإرسال هذه البيانات إلى حاسوب يعمل على مطابقة هذه الشفرة مع الشفرات المخزنة لديه فيستخلص كافة المعلومات المرتبطة بهذه الشفرة مثل السعر والكمية والمنتج </a:t>
            </a:r>
            <a:r>
              <a:rPr lang="ar-IQ" dirty="0" err="1" smtClean="0"/>
              <a:t>الخ..</a:t>
            </a:r>
            <a:endParaRPr lang="ar-IQ" dirty="0" smtClean="0"/>
          </a:p>
          <a:p>
            <a:pPr algn="just"/>
            <a:r>
              <a:rPr lang="ar-IQ" b="1" dirty="0" smtClean="0">
                <a:hlinkClick r:id="rId2"/>
              </a:rPr>
              <a:t>عصا الألعاب </a:t>
            </a:r>
            <a:r>
              <a:rPr lang="en-MY" b="1" dirty="0" smtClean="0">
                <a:hlinkClick r:id="rId2"/>
              </a:rPr>
              <a:t>Joy Stick</a:t>
            </a:r>
            <a:endParaRPr lang="en-MY" dirty="0" smtClean="0"/>
          </a:p>
          <a:p>
            <a:pPr algn="just">
              <a:buNone/>
            </a:pPr>
            <a:r>
              <a:rPr lang="ar-IQ" dirty="0" smtClean="0"/>
              <a:t>عصا التحكم هي جهاز التحكم الأساسي في </a:t>
            </a:r>
            <a:r>
              <a:rPr lang="ar-IQ" dirty="0" err="1" smtClean="0"/>
              <a:t>قمرة</a:t>
            </a:r>
            <a:r>
              <a:rPr lang="ar-IQ" dirty="0" smtClean="0"/>
              <a:t> الكثير من الطائرات المدنية </a:t>
            </a:r>
            <a:r>
              <a:rPr lang="ar-IQ" dirty="0" err="1" smtClean="0"/>
              <a:t>والحربية.</a:t>
            </a:r>
            <a:r>
              <a:rPr lang="ar-IQ" dirty="0" smtClean="0"/>
              <a:t> يستخدم في أجهزة العاب الفيديو أو العاب الحاسبة لتحريك الشخصية أو بطل اللعبة أو قيادة مركبة أو سيارة، حسب ما تتكون منه اللعبة الإلكترونية وتقتضيه من حركة وتحكم للوصول إلى مراحل جديدة.</a:t>
            </a:r>
          </a:p>
          <a:p>
            <a:pPr algn="just"/>
            <a:endParaRPr lang="ar-IQ" dirty="0"/>
          </a:p>
        </p:txBody>
      </p:sp>
    </p:spTree>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وحدات </a:t>
            </a:r>
            <a:r>
              <a:rPr lang="ar-IQ" dirty="0" err="1" smtClean="0"/>
              <a:t>الأدخال</a:t>
            </a:r>
            <a:r>
              <a:rPr lang="ar-IQ" dirty="0" smtClean="0"/>
              <a:t> </a:t>
            </a:r>
            <a:r>
              <a:rPr lang="ar-IQ" dirty="0" err="1" smtClean="0"/>
              <a:t>....</a:t>
            </a:r>
            <a:endParaRPr lang="ar-IQ" dirty="0"/>
          </a:p>
        </p:txBody>
      </p:sp>
      <p:sp>
        <p:nvSpPr>
          <p:cNvPr id="3" name="عنصر نائب للمحتوى 2"/>
          <p:cNvSpPr>
            <a:spLocks noGrp="1"/>
          </p:cNvSpPr>
          <p:nvPr>
            <p:ph idx="1"/>
          </p:nvPr>
        </p:nvSpPr>
        <p:spPr/>
        <p:txBody>
          <a:bodyPr/>
          <a:lstStyle/>
          <a:p>
            <a:pPr algn="just"/>
            <a:r>
              <a:rPr lang="ar-IQ" b="1" dirty="0" smtClean="0">
                <a:hlinkClick r:id="rId2"/>
              </a:rPr>
              <a:t>لوحة اللمس </a:t>
            </a:r>
            <a:r>
              <a:rPr lang="en-MY" b="1" dirty="0" smtClean="0">
                <a:hlinkClick r:id="rId2"/>
              </a:rPr>
              <a:t>Touch Pad</a:t>
            </a:r>
            <a:endParaRPr lang="en-MY" dirty="0" smtClean="0"/>
          </a:p>
          <a:p>
            <a:pPr algn="just">
              <a:buNone/>
            </a:pPr>
            <a:r>
              <a:rPr lang="ar-IQ" dirty="0" smtClean="0"/>
              <a:t>لوحة تستجيب للضغط الناتج من تحريك الأصابع </a:t>
            </a:r>
            <a:r>
              <a:rPr lang="ar-IQ" dirty="0" err="1" smtClean="0"/>
              <a:t>عليها.</a:t>
            </a:r>
            <a:r>
              <a:rPr lang="ar-IQ" dirty="0" smtClean="0"/>
              <a:t> وتعد </a:t>
            </a:r>
          </a:p>
          <a:p>
            <a:pPr algn="just"/>
            <a:r>
              <a:rPr lang="ar-IQ" b="1" dirty="0" smtClean="0">
                <a:hlinkClick r:id="rId2"/>
              </a:rPr>
              <a:t>القلم الضوئي </a:t>
            </a:r>
            <a:r>
              <a:rPr lang="en-MY" b="1" dirty="0" smtClean="0">
                <a:hlinkClick r:id="rId2"/>
              </a:rPr>
              <a:t>Light Pen</a:t>
            </a:r>
            <a:endParaRPr lang="en-MY" dirty="0" smtClean="0"/>
          </a:p>
          <a:p>
            <a:pPr algn="just">
              <a:buNone/>
            </a:pPr>
            <a:r>
              <a:rPr lang="ar-IQ" dirty="0" smtClean="0"/>
              <a:t>يعمل عمل الفارة لكنه اسهل من حيث الاستخدام، فهو يسمح للمستخدم بإدخال الأوامر والنصوص والرسم عن طريق شاشة خاصة.</a:t>
            </a:r>
          </a:p>
          <a:p>
            <a:pPr algn="just"/>
            <a:r>
              <a:rPr lang="ar-IQ" b="1" dirty="0" smtClean="0">
                <a:hlinkClick r:id="rId2"/>
              </a:rPr>
              <a:t>لوحة المفاتيح </a:t>
            </a:r>
            <a:r>
              <a:rPr lang="en-MY" b="1" dirty="0" smtClean="0">
                <a:hlinkClick r:id="rId2"/>
              </a:rPr>
              <a:t>Keyboard</a:t>
            </a:r>
            <a:endParaRPr lang="en-MY" dirty="0" smtClean="0"/>
          </a:p>
          <a:p>
            <a:pPr algn="just">
              <a:buNone/>
            </a:pPr>
            <a:r>
              <a:rPr lang="ar-IQ" dirty="0" smtClean="0"/>
              <a:t>يستطيع المستخدم من خلالها إدخال الأوامر والنصوص إلى جهاز الحاسوب.</a:t>
            </a:r>
          </a:p>
          <a:p>
            <a:pPr algn="just"/>
            <a:endParaRPr lang="ar-IQ" dirty="0"/>
          </a:p>
        </p:txBody>
      </p:sp>
    </p:spTree>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وحدات الإخراج</a:t>
            </a:r>
            <a:endParaRPr lang="ar-IQ" dirty="0"/>
          </a:p>
        </p:txBody>
      </p:sp>
      <p:sp>
        <p:nvSpPr>
          <p:cNvPr id="3" name="عنصر نائب للمحتوى 2"/>
          <p:cNvSpPr>
            <a:spLocks noGrp="1"/>
          </p:cNvSpPr>
          <p:nvPr>
            <p:ph idx="1"/>
          </p:nvPr>
        </p:nvSpPr>
        <p:spPr/>
        <p:txBody>
          <a:bodyPr/>
          <a:lstStyle/>
          <a:p>
            <a:pPr algn="just"/>
            <a:r>
              <a:rPr lang="ar-IQ" dirty="0" smtClean="0"/>
              <a:t>بعكس وحدات الإدخال تقوم وحدات الإخراج بنقل البيانات المعالجة من ذاكرة الحاسوب إلى وسط خارجي ومن أمثلة ذلك ما </a:t>
            </a:r>
            <a:r>
              <a:rPr lang="ar-IQ" dirty="0" err="1" smtClean="0"/>
              <a:t>يلي:</a:t>
            </a:r>
            <a:endParaRPr lang="ar-IQ" dirty="0" smtClean="0"/>
          </a:p>
          <a:p>
            <a:pPr algn="just"/>
            <a:r>
              <a:rPr lang="ar-IQ" dirty="0" smtClean="0"/>
              <a:t> </a:t>
            </a:r>
            <a:r>
              <a:rPr lang="ar-IQ" b="1" dirty="0" smtClean="0">
                <a:hlinkClick r:id="rId2"/>
              </a:rPr>
              <a:t>الشاشة </a:t>
            </a:r>
            <a:r>
              <a:rPr lang="en-MY" b="1" dirty="0" smtClean="0">
                <a:hlinkClick r:id="rId2"/>
              </a:rPr>
              <a:t>Monitor</a:t>
            </a:r>
            <a:endParaRPr lang="en-MY" dirty="0" smtClean="0"/>
          </a:p>
          <a:p>
            <a:pPr algn="just"/>
            <a:r>
              <a:rPr lang="en-MY" dirty="0" smtClean="0"/>
              <a:t> </a:t>
            </a:r>
            <a:r>
              <a:rPr lang="ar-IQ" b="1" dirty="0" smtClean="0">
                <a:hlinkClick r:id="rId2"/>
              </a:rPr>
              <a:t>السماعات </a:t>
            </a:r>
            <a:r>
              <a:rPr lang="en-MY" b="1" dirty="0" smtClean="0">
                <a:hlinkClick r:id="rId2"/>
              </a:rPr>
              <a:t>Speakers</a:t>
            </a:r>
            <a:endParaRPr lang="en-MY" dirty="0" smtClean="0"/>
          </a:p>
          <a:p>
            <a:pPr algn="just"/>
            <a:r>
              <a:rPr lang="en-MY" dirty="0" smtClean="0"/>
              <a:t> </a:t>
            </a:r>
            <a:r>
              <a:rPr lang="ar-IQ" b="1" dirty="0" smtClean="0">
                <a:hlinkClick r:id="rId2"/>
              </a:rPr>
              <a:t>الراسمات </a:t>
            </a:r>
            <a:r>
              <a:rPr lang="en-MY" b="1" dirty="0" smtClean="0">
                <a:hlinkClick r:id="rId2"/>
              </a:rPr>
              <a:t>Plotters</a:t>
            </a:r>
            <a:endParaRPr lang="en-MY" dirty="0" smtClean="0"/>
          </a:p>
          <a:p>
            <a:pPr algn="just"/>
            <a:r>
              <a:rPr lang="en-MY" dirty="0" smtClean="0"/>
              <a:t> </a:t>
            </a:r>
            <a:r>
              <a:rPr lang="ar-IQ" b="1" dirty="0" smtClean="0">
                <a:hlinkClick r:id="rId2"/>
              </a:rPr>
              <a:t>الطابعات </a:t>
            </a:r>
            <a:r>
              <a:rPr lang="en-MY" b="1" dirty="0" smtClean="0">
                <a:hlinkClick r:id="rId2"/>
              </a:rPr>
              <a:t>Printers Scanner</a:t>
            </a:r>
            <a:endParaRPr lang="en-MY" dirty="0" smtClean="0"/>
          </a:p>
          <a:p>
            <a:pPr algn="just">
              <a:buNone/>
            </a:pPr>
            <a:endParaRPr lang="ar-IQ" dirty="0"/>
          </a:p>
        </p:txBody>
      </p:sp>
    </p:spTree>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7" y="886691"/>
            <a:ext cx="3560619" cy="1482436"/>
          </a:xfrm>
        </p:spPr>
        <p:txBody>
          <a:bodyPr>
            <a:noAutofit/>
          </a:bodyPr>
          <a:lstStyle/>
          <a:p>
            <a:pPr algn="ctr"/>
            <a:r>
              <a:rPr lang="en-US" sz="2400" dirty="0" smtClean="0">
                <a:latin typeface="Times New Roman" pitchFamily="18" charset="0"/>
                <a:cs typeface="Times New Roman" pitchFamily="18" charset="0"/>
              </a:rPr>
              <a:t>University Of </a:t>
            </a:r>
            <a:r>
              <a:rPr lang="en-US" sz="2400" dirty="0" err="1" smtClean="0">
                <a:latin typeface="Times New Roman" pitchFamily="18" charset="0"/>
                <a:cs typeface="Times New Roman" pitchFamily="18" charset="0"/>
              </a:rPr>
              <a:t>Basrah</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College Of Administration And economic</a:t>
            </a:r>
            <a:r>
              <a:rPr lang="en-MY" sz="2400" dirty="0" smtClean="0">
                <a:latin typeface="Times New Roman" pitchFamily="18" charset="0"/>
                <a:cs typeface="Times New Roman" pitchFamily="18" charset="0"/>
              </a:rPr>
              <a:t/>
            </a:r>
            <a:br>
              <a:rPr lang="en-MY" sz="2400" dirty="0" smtClean="0">
                <a:latin typeface="Times New Roman" pitchFamily="18" charset="0"/>
                <a:cs typeface="Times New Roman" pitchFamily="18" charset="0"/>
              </a:rPr>
            </a:br>
            <a:endParaRPr lang="en-US" sz="2400" dirty="0"/>
          </a:p>
        </p:txBody>
      </p:sp>
      <p:sp>
        <p:nvSpPr>
          <p:cNvPr id="3" name="Content Placeholder 2"/>
          <p:cNvSpPr>
            <a:spLocks noGrp="1"/>
          </p:cNvSpPr>
          <p:nvPr>
            <p:ph idx="1"/>
          </p:nvPr>
        </p:nvSpPr>
        <p:spPr>
          <a:xfrm>
            <a:off x="838201" y="2286001"/>
            <a:ext cx="10577945" cy="2092036"/>
          </a:xfrm>
        </p:spPr>
        <p:txBody>
          <a:bodyPr>
            <a:noAutofit/>
          </a:bodyPr>
          <a:lstStyle/>
          <a:p>
            <a:pPr algn="ctr">
              <a:buNone/>
            </a:pPr>
            <a:r>
              <a:rPr lang="ar-IQ" sz="4400" b="1" dirty="0" smtClean="0">
                <a:solidFill>
                  <a:srgbClr val="0070C0"/>
                </a:solidFill>
                <a:cs typeface="+mj-cs"/>
              </a:rPr>
              <a:t>مقرر </a:t>
            </a:r>
            <a:r>
              <a:rPr lang="ar-IQ" sz="4400" b="1" dirty="0" err="1" smtClean="0">
                <a:solidFill>
                  <a:srgbClr val="0070C0"/>
                </a:solidFill>
                <a:cs typeface="+mj-cs"/>
              </a:rPr>
              <a:t>مبادىء</a:t>
            </a:r>
            <a:r>
              <a:rPr lang="ar-IQ" sz="4400" b="1" dirty="0" smtClean="0">
                <a:solidFill>
                  <a:srgbClr val="0070C0"/>
                </a:solidFill>
                <a:cs typeface="+mj-cs"/>
              </a:rPr>
              <a:t> الحاسوب</a:t>
            </a:r>
          </a:p>
          <a:p>
            <a:pPr algn="ctr">
              <a:buNone/>
            </a:pPr>
            <a:r>
              <a:rPr lang="en-US" sz="4400" b="1" dirty="0" smtClean="0">
                <a:solidFill>
                  <a:srgbClr val="0070C0"/>
                </a:solidFill>
                <a:cs typeface="+mj-cs"/>
              </a:rPr>
              <a:t>COM 1</a:t>
            </a:r>
            <a:endParaRPr lang="ar-IQ" sz="4400" b="1" dirty="0" smtClean="0">
              <a:solidFill>
                <a:srgbClr val="0070C0"/>
              </a:solidFill>
              <a:cs typeface="+mj-cs"/>
            </a:endParaRPr>
          </a:p>
          <a:p>
            <a:pPr algn="ctr">
              <a:buNone/>
            </a:pPr>
            <a:r>
              <a:rPr lang="ar-IQ" sz="4400" b="1" dirty="0" err="1" smtClean="0">
                <a:solidFill>
                  <a:srgbClr val="0070C0"/>
                </a:solidFill>
                <a:cs typeface="+mj-cs"/>
              </a:rPr>
              <a:t>المحاظرة</a:t>
            </a:r>
            <a:r>
              <a:rPr lang="ar-IQ" sz="4400" b="1" dirty="0" smtClean="0">
                <a:solidFill>
                  <a:srgbClr val="0070C0"/>
                </a:solidFill>
                <a:cs typeface="+mj-cs"/>
              </a:rPr>
              <a:t> </a:t>
            </a:r>
            <a:r>
              <a:rPr lang="ar-IQ" sz="4400" b="1" dirty="0" smtClean="0">
                <a:solidFill>
                  <a:srgbClr val="0070C0"/>
                </a:solidFill>
                <a:cs typeface="+mj-cs"/>
              </a:rPr>
              <a:t>السادسة</a:t>
            </a:r>
            <a:endParaRPr lang="en-US" sz="4400" b="1" dirty="0">
              <a:solidFill>
                <a:srgbClr val="0070C0"/>
              </a:solidFill>
              <a:cs typeface="+mj-cs"/>
            </a:endParaRPr>
          </a:p>
        </p:txBody>
      </p:sp>
      <p:pic>
        <p:nvPicPr>
          <p:cNvPr id="1028" name="Picture 4" descr="نتيجة بحث الصور عن جامعة البصرة&quot;"/>
          <p:cNvPicPr>
            <a:picLocks noChangeAspect="1" noChangeArrowheads="1"/>
          </p:cNvPicPr>
          <p:nvPr/>
        </p:nvPicPr>
        <p:blipFill>
          <a:blip r:embed="rId2" cstate="print"/>
          <a:srcRect/>
          <a:stretch>
            <a:fillRect/>
          </a:stretch>
        </p:blipFill>
        <p:spPr bwMode="auto">
          <a:xfrm>
            <a:off x="9684328" y="665018"/>
            <a:ext cx="1974418" cy="1614199"/>
          </a:xfrm>
          <a:prstGeom prst="rect">
            <a:avLst/>
          </a:prstGeom>
          <a:noFill/>
        </p:spPr>
      </p:pic>
      <p:sp>
        <p:nvSpPr>
          <p:cNvPr id="8" name="مربع نص 7"/>
          <p:cNvSpPr txBox="1"/>
          <p:nvPr/>
        </p:nvSpPr>
        <p:spPr>
          <a:xfrm>
            <a:off x="4031673" y="4918364"/>
            <a:ext cx="4059382" cy="1077218"/>
          </a:xfrm>
          <a:prstGeom prst="rect">
            <a:avLst/>
          </a:prstGeom>
          <a:noFill/>
        </p:spPr>
        <p:txBody>
          <a:bodyPr wrap="square" rtlCol="1">
            <a:spAutoFit/>
          </a:bodyPr>
          <a:lstStyle/>
          <a:p>
            <a:pPr algn="ctr"/>
            <a:endParaRPr lang="ar-IQ" sz="3200" b="1" dirty="0" smtClean="0"/>
          </a:p>
          <a:p>
            <a:pPr algn="ctr"/>
            <a:r>
              <a:rPr lang="ar-IQ" sz="3200" b="1" dirty="0" smtClean="0"/>
              <a:t>م.م حيدر صلاح هاشم</a:t>
            </a:r>
            <a:endParaRPr lang="ar-IQ" sz="3200" b="1" dirty="0"/>
          </a:p>
        </p:txBody>
      </p:sp>
      <p:sp>
        <p:nvSpPr>
          <p:cNvPr id="9" name="مربع نص 8"/>
          <p:cNvSpPr txBox="1"/>
          <p:nvPr/>
        </p:nvSpPr>
        <p:spPr>
          <a:xfrm>
            <a:off x="4655127" y="6054436"/>
            <a:ext cx="3020291" cy="523220"/>
          </a:xfrm>
          <a:prstGeom prst="rect">
            <a:avLst/>
          </a:prstGeom>
          <a:noFill/>
        </p:spPr>
        <p:txBody>
          <a:bodyPr wrap="square" rtlCol="1">
            <a:spAutoFit/>
          </a:bodyPr>
          <a:lstStyle/>
          <a:p>
            <a:pPr algn="ctr"/>
            <a:r>
              <a:rPr lang="ar-IQ" sz="2800" b="1" dirty="0" smtClean="0"/>
              <a:t>2019-2020</a:t>
            </a:r>
            <a:endParaRPr lang="ar-IQ" sz="2800" b="1" dirty="0"/>
          </a:p>
        </p:txBody>
      </p:sp>
    </p:spTree>
    <p:extLst>
      <p:ext uri="{BB962C8B-B14F-4D97-AF65-F5344CB8AC3E}">
        <p14:creationId xmlns="" xmlns:p14="http://schemas.microsoft.com/office/powerpoint/2010/main" val="2627118703"/>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0"/>
            <a:r>
              <a:rPr lang="ar-IQ" sz="3600" b="1" dirty="0" smtClean="0"/>
              <a:t>المقدمة</a:t>
            </a:r>
            <a:endParaRPr lang="ar-IQ" sz="3600" dirty="0"/>
          </a:p>
        </p:txBody>
      </p:sp>
      <p:sp>
        <p:nvSpPr>
          <p:cNvPr id="3" name="عنصر نائب للمحتوى 2"/>
          <p:cNvSpPr>
            <a:spLocks noGrp="1"/>
          </p:cNvSpPr>
          <p:nvPr>
            <p:ph idx="1"/>
          </p:nvPr>
        </p:nvSpPr>
        <p:spPr/>
        <p:txBody>
          <a:bodyPr>
            <a:normAutofit fontScale="92500"/>
          </a:bodyPr>
          <a:lstStyle/>
          <a:p>
            <a:pPr algn="just"/>
            <a:r>
              <a:rPr lang="ar-IQ" b="1" dirty="0" smtClean="0"/>
              <a:t>مخرجات التعلم</a:t>
            </a:r>
          </a:p>
          <a:p>
            <a:pPr algn="just">
              <a:buNone/>
            </a:pPr>
            <a:r>
              <a:rPr lang="ar-IQ" dirty="0" smtClean="0"/>
              <a:t>بعد الانتهاء من دراسة هذا المقرر، ستكون قادراً على </a:t>
            </a:r>
            <a:r>
              <a:rPr lang="ar-IQ" dirty="0" err="1" smtClean="0"/>
              <a:t>أن:</a:t>
            </a:r>
            <a:endParaRPr lang="ar-IQ" dirty="0" smtClean="0"/>
          </a:p>
          <a:p>
            <a:pPr algn="just"/>
            <a:r>
              <a:rPr lang="ar-IQ" dirty="0" smtClean="0"/>
              <a:t>تحدد المفاهيم الأساسية للحاسوب المعاصر، وتبين أشكاله المختلفة وتأثيره في مجالات الحياة المختلفة.</a:t>
            </a:r>
          </a:p>
          <a:p>
            <a:pPr algn="just"/>
            <a:r>
              <a:rPr lang="ar-IQ" dirty="0" smtClean="0"/>
              <a:t>تتعرف على نظام الحاسوب بمكوناته المادية والبرمجية وتأثيرها على تصنيف أجهزة الحواسيب.</a:t>
            </a:r>
          </a:p>
          <a:p>
            <a:pPr algn="just"/>
            <a:r>
              <a:rPr lang="ar-IQ" dirty="0" smtClean="0"/>
              <a:t>تبين أنواع نظم التشغيل المعاصرة.</a:t>
            </a:r>
          </a:p>
          <a:p>
            <a:pPr algn="just"/>
            <a:r>
              <a:rPr lang="ar-IQ" dirty="0" smtClean="0"/>
              <a:t>تستخدم الحاسوب الشخصي مع نظام </a:t>
            </a:r>
            <a:r>
              <a:rPr lang="ar-IQ" dirty="0" err="1" smtClean="0"/>
              <a:t>ويندوز </a:t>
            </a:r>
            <a:r>
              <a:rPr lang="ar-IQ" dirty="0" smtClean="0"/>
              <a:t>(7) بتعامل واثق، وقدرة على استخدام تسهيلاته المتوفرة.</a:t>
            </a:r>
          </a:p>
          <a:p>
            <a:pPr algn="just"/>
            <a:r>
              <a:rPr lang="ar-IQ" dirty="0" smtClean="0"/>
              <a:t>توضح أثر ثورة الإنترنت والشبكات على حياتنا المعاصرة.</a:t>
            </a:r>
          </a:p>
          <a:p>
            <a:pPr algn="just"/>
            <a:r>
              <a:rPr lang="ar-IQ" dirty="0" smtClean="0"/>
              <a:t>تبين التوجهات الحديثة في عالم الإنترنت.</a:t>
            </a:r>
          </a:p>
          <a:p>
            <a:pPr algn="just"/>
            <a:r>
              <a:rPr lang="ar-IQ" dirty="0" smtClean="0"/>
              <a:t>تستخدم الحزم البرمجية الخاصة بمعالجة النصوص </a:t>
            </a:r>
            <a:r>
              <a:rPr lang="en-MY" dirty="0" smtClean="0"/>
              <a:t>MsWord2007 ، </a:t>
            </a:r>
            <a:r>
              <a:rPr lang="ar-IQ" dirty="0" smtClean="0"/>
              <a:t>وبالعروض </a:t>
            </a:r>
            <a:r>
              <a:rPr lang="ar-IQ" dirty="0" err="1" smtClean="0"/>
              <a:t>التقديمية</a:t>
            </a:r>
            <a:r>
              <a:rPr lang="ar-IQ" dirty="0" smtClean="0"/>
              <a:t> </a:t>
            </a:r>
            <a:r>
              <a:rPr lang="en-MY" dirty="0" smtClean="0"/>
              <a:t>PowerPoint2007، </a:t>
            </a:r>
            <a:r>
              <a:rPr lang="ar-IQ" dirty="0" smtClean="0"/>
              <a:t>وبرنامج الجداول </a:t>
            </a:r>
            <a:r>
              <a:rPr lang="en-MY" dirty="0" smtClean="0"/>
              <a:t>Excel2007</a:t>
            </a:r>
            <a:r>
              <a:rPr lang="ar-IQ" dirty="0" err="1" smtClean="0"/>
              <a:t>.</a:t>
            </a:r>
            <a:endParaRPr lang="en-MY" dirty="0" smtClean="0"/>
          </a:p>
        </p:txBody>
      </p:sp>
    </p:spTree>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وحدات </a:t>
            </a:r>
            <a:r>
              <a:rPr lang="ar-IQ" dirty="0" err="1" smtClean="0"/>
              <a:t>الإخراج ....</a:t>
            </a:r>
            <a:endParaRPr lang="ar-IQ" dirty="0"/>
          </a:p>
        </p:txBody>
      </p:sp>
      <p:sp>
        <p:nvSpPr>
          <p:cNvPr id="3" name="عنصر نائب للمحتوى 2"/>
          <p:cNvSpPr>
            <a:spLocks noGrp="1"/>
          </p:cNvSpPr>
          <p:nvPr>
            <p:ph idx="1"/>
          </p:nvPr>
        </p:nvSpPr>
        <p:spPr/>
        <p:txBody>
          <a:bodyPr>
            <a:normAutofit/>
          </a:bodyPr>
          <a:lstStyle/>
          <a:p>
            <a:pPr algn="just"/>
            <a:r>
              <a:rPr lang="ar-IQ" b="1" dirty="0" smtClean="0">
                <a:hlinkClick r:id="rId2"/>
              </a:rPr>
              <a:t>الشاشة </a:t>
            </a:r>
            <a:r>
              <a:rPr lang="en-MY" b="1" dirty="0" smtClean="0">
                <a:hlinkClick r:id="rId2"/>
              </a:rPr>
              <a:t>Monitor</a:t>
            </a:r>
            <a:endParaRPr lang="en-MY" dirty="0" smtClean="0"/>
          </a:p>
          <a:p>
            <a:pPr algn="just">
              <a:buNone/>
            </a:pPr>
            <a:r>
              <a:rPr lang="ar-IQ" dirty="0" smtClean="0"/>
              <a:t>تعد الشاشات من أهم وحدات الإخراج، فهي تستخدم لإظهار المعلومات والنتائج بشكل مرئي لذا تسمى وحدة العرض المرئي </a:t>
            </a:r>
            <a:r>
              <a:rPr lang="en-MY" dirty="0" smtClean="0"/>
              <a:t>Visual Display Unit (VDU)</a:t>
            </a:r>
          </a:p>
          <a:p>
            <a:pPr algn="just">
              <a:buNone/>
            </a:pPr>
            <a:r>
              <a:rPr lang="ar-IQ" dirty="0" smtClean="0"/>
              <a:t>ويوجد نوعان </a:t>
            </a:r>
            <a:r>
              <a:rPr lang="ar-IQ" dirty="0" err="1" smtClean="0"/>
              <a:t>منها :</a:t>
            </a:r>
            <a:endParaRPr lang="ar-IQ" dirty="0" smtClean="0"/>
          </a:p>
          <a:p>
            <a:pPr algn="just"/>
            <a:r>
              <a:rPr lang="ar-IQ" dirty="0" smtClean="0"/>
              <a:t>شاشة انبوب اشعة </a:t>
            </a:r>
            <a:r>
              <a:rPr lang="ar-IQ" dirty="0" err="1" smtClean="0"/>
              <a:t>الكاثود</a:t>
            </a:r>
            <a:r>
              <a:rPr lang="ar-IQ" dirty="0" smtClean="0"/>
              <a:t> </a:t>
            </a:r>
            <a:r>
              <a:rPr lang="en-MY" dirty="0" smtClean="0"/>
              <a:t>Cathode Ray Tube (CRT).</a:t>
            </a:r>
          </a:p>
          <a:p>
            <a:pPr algn="just"/>
            <a:r>
              <a:rPr lang="ar-IQ" dirty="0" smtClean="0"/>
              <a:t>شاشة السائل البلوري أو شاشات العرض المسطح </a:t>
            </a:r>
            <a:r>
              <a:rPr lang="en-MY" dirty="0" smtClean="0"/>
              <a:t>Liquid Crystal Display (LCD).</a:t>
            </a:r>
            <a:endParaRPr lang="ar-IQ" dirty="0" smtClean="0"/>
          </a:p>
          <a:p>
            <a:pPr algn="just">
              <a:buNone/>
            </a:pPr>
            <a:r>
              <a:rPr lang="ar-IQ" dirty="0" smtClean="0"/>
              <a:t>ومن أهم العوامل التي تؤثر على جودة الشاشة هي دقة ووضوح الشاشة </a:t>
            </a:r>
            <a:r>
              <a:rPr lang="en-MY" dirty="0" smtClean="0"/>
              <a:t>Resolution </a:t>
            </a:r>
            <a:r>
              <a:rPr lang="ar-IQ" dirty="0" smtClean="0"/>
              <a:t>الممثلة بعدد النقاط المكونة للصورة </a:t>
            </a:r>
            <a:r>
              <a:rPr lang="en-MY" dirty="0" smtClean="0"/>
              <a:t>Pixels.</a:t>
            </a:r>
          </a:p>
          <a:p>
            <a:pPr algn="just"/>
            <a:endParaRPr lang="ar-IQ" dirty="0"/>
          </a:p>
        </p:txBody>
      </p:sp>
    </p:spTree>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وحدات </a:t>
            </a:r>
            <a:r>
              <a:rPr lang="ar-IQ" dirty="0" err="1" smtClean="0"/>
              <a:t>الإخراج ....</a:t>
            </a:r>
            <a:endParaRPr lang="ar-IQ" dirty="0"/>
          </a:p>
        </p:txBody>
      </p:sp>
      <p:sp>
        <p:nvSpPr>
          <p:cNvPr id="3" name="عنصر نائب للمحتوى 2"/>
          <p:cNvSpPr>
            <a:spLocks noGrp="1"/>
          </p:cNvSpPr>
          <p:nvPr>
            <p:ph idx="1"/>
          </p:nvPr>
        </p:nvSpPr>
        <p:spPr/>
        <p:txBody>
          <a:bodyPr>
            <a:normAutofit fontScale="85000" lnSpcReduction="20000"/>
          </a:bodyPr>
          <a:lstStyle/>
          <a:p>
            <a:pPr algn="just"/>
            <a:r>
              <a:rPr lang="ar-IQ" b="1" dirty="0" smtClean="0">
                <a:hlinkClick r:id="rId2"/>
              </a:rPr>
              <a:t>السماعات </a:t>
            </a:r>
            <a:r>
              <a:rPr lang="en-MY" b="1" dirty="0" smtClean="0">
                <a:hlinkClick r:id="rId2"/>
              </a:rPr>
              <a:t>Speakers</a:t>
            </a:r>
            <a:endParaRPr lang="en-MY" dirty="0" smtClean="0"/>
          </a:p>
          <a:p>
            <a:pPr algn="just"/>
            <a:r>
              <a:rPr lang="ar-IQ" dirty="0" smtClean="0"/>
              <a:t>تعد السماعات إحدى ادوات الإخراج </a:t>
            </a:r>
            <a:r>
              <a:rPr lang="ar-IQ" dirty="0" err="1" smtClean="0"/>
              <a:t>المسؤولة</a:t>
            </a:r>
            <a:r>
              <a:rPr lang="ar-IQ" dirty="0" smtClean="0"/>
              <a:t> عن إخراج المعلومات ذات الطبيعة السمعية وتستخدم عادة مع الوسائط المتعددة </a:t>
            </a:r>
            <a:r>
              <a:rPr lang="en-MY" dirty="0" smtClean="0"/>
              <a:t>Multi Media Programs </a:t>
            </a:r>
            <a:r>
              <a:rPr lang="ar-IQ" dirty="0" smtClean="0"/>
              <a:t>وتتوافر بأشكال وقدرات مختلفة فبعضها مزود بمكبر أو مضخم صوت وبعضها موجود على شكل سماعات للرأس </a:t>
            </a:r>
            <a:r>
              <a:rPr lang="en-MY" dirty="0" smtClean="0"/>
              <a:t>Headphones .</a:t>
            </a:r>
          </a:p>
          <a:p>
            <a:pPr algn="just"/>
            <a:r>
              <a:rPr lang="ar-IQ" b="1" dirty="0" smtClean="0">
                <a:hlinkClick r:id="rId2"/>
              </a:rPr>
              <a:t>الراسمات </a:t>
            </a:r>
            <a:r>
              <a:rPr lang="en-MY" b="1" dirty="0" smtClean="0">
                <a:hlinkClick r:id="rId2"/>
              </a:rPr>
              <a:t>Plotters</a:t>
            </a:r>
            <a:endParaRPr lang="en-MY" dirty="0" smtClean="0"/>
          </a:p>
          <a:p>
            <a:pPr algn="just"/>
            <a:r>
              <a:rPr lang="ar-IQ" dirty="0" smtClean="0"/>
              <a:t>هي طابعات كبيرة تستخدم لطباعة الصور والمخططات الضخمة بدقة عالية وتمتاز هذه الطابعات بقدرتها على تمييز درجات الالوان عند الطباعة.</a:t>
            </a:r>
          </a:p>
          <a:p>
            <a:pPr algn="just"/>
            <a:r>
              <a:rPr lang="ar-IQ" b="1" dirty="0" smtClean="0">
                <a:hlinkClick r:id="rId2"/>
              </a:rPr>
              <a:t>الطابعات </a:t>
            </a:r>
            <a:r>
              <a:rPr lang="en-MY" b="1" dirty="0" smtClean="0">
                <a:hlinkClick r:id="rId2"/>
              </a:rPr>
              <a:t>Printers Scanner</a:t>
            </a:r>
            <a:endParaRPr lang="en-MY" dirty="0" smtClean="0"/>
          </a:p>
          <a:p>
            <a:pPr algn="just"/>
            <a:r>
              <a:rPr lang="ar-IQ" dirty="0" smtClean="0"/>
              <a:t>تقوم الطابعات بتحويل الملف الالكتروني الموجود على جهاز الحاسوب إلى وثيقة </a:t>
            </a:r>
            <a:r>
              <a:rPr lang="ar-IQ" dirty="0" err="1" smtClean="0"/>
              <a:t>مطبوعة.</a:t>
            </a:r>
            <a:r>
              <a:rPr lang="ar-IQ" dirty="0" smtClean="0"/>
              <a:t> ويوجد عدة أنواع من الطابعات تختلف من حيث الدقة والسرعة ودرجة وضوح الطابعة كما هو مبين </a:t>
            </a:r>
            <a:r>
              <a:rPr lang="ar-IQ" dirty="0" err="1" smtClean="0"/>
              <a:t>وهي:</a:t>
            </a:r>
            <a:endParaRPr lang="ar-IQ" dirty="0" smtClean="0"/>
          </a:p>
          <a:p>
            <a:pPr algn="just"/>
            <a:r>
              <a:rPr lang="ar-IQ" dirty="0" smtClean="0"/>
              <a:t>الطابعات النقطية </a:t>
            </a:r>
            <a:r>
              <a:rPr lang="en-MY" dirty="0" smtClean="0"/>
              <a:t>Dot Matrix Printers.</a:t>
            </a:r>
          </a:p>
          <a:p>
            <a:pPr algn="just"/>
            <a:r>
              <a:rPr lang="ar-IQ" dirty="0" smtClean="0"/>
              <a:t>طابعات نفث الحبر </a:t>
            </a:r>
            <a:r>
              <a:rPr lang="en-MY" dirty="0" smtClean="0"/>
              <a:t>Ink Jet Printers.</a:t>
            </a:r>
          </a:p>
          <a:p>
            <a:pPr algn="just"/>
            <a:r>
              <a:rPr lang="ar-IQ" dirty="0" smtClean="0"/>
              <a:t>طابعات الليزر </a:t>
            </a:r>
            <a:r>
              <a:rPr lang="en-MY" dirty="0" smtClean="0"/>
              <a:t>Laser Printers.</a:t>
            </a:r>
          </a:p>
          <a:p>
            <a:pPr algn="just"/>
            <a:endParaRPr lang="ar-IQ" dirty="0"/>
          </a:p>
        </p:txBody>
      </p:sp>
    </p:spTree>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dirty="0" smtClean="0"/>
              <a:t>وحدات إدخال وإخراج معاً</a:t>
            </a:r>
          </a:p>
        </p:txBody>
      </p:sp>
      <p:sp>
        <p:nvSpPr>
          <p:cNvPr id="3" name="عنصر نائب للمحتوى 2"/>
          <p:cNvSpPr>
            <a:spLocks noGrp="1"/>
          </p:cNvSpPr>
          <p:nvPr>
            <p:ph idx="1"/>
          </p:nvPr>
        </p:nvSpPr>
        <p:spPr/>
        <p:txBody>
          <a:bodyPr/>
          <a:lstStyle/>
          <a:p>
            <a:pPr algn="just"/>
            <a:r>
              <a:rPr lang="ar-IQ" dirty="0" smtClean="0"/>
              <a:t>تقوم هذه الأجهزة بعمل وحدات الإدخال والإخراج بنفس الوقت، ومن أمثلة ذلك ما </a:t>
            </a:r>
            <a:r>
              <a:rPr lang="ar-IQ" dirty="0" err="1" smtClean="0"/>
              <a:t>يلي:</a:t>
            </a:r>
            <a:endParaRPr lang="ar-IQ" dirty="0" smtClean="0"/>
          </a:p>
          <a:p>
            <a:pPr algn="just"/>
            <a:r>
              <a:rPr lang="ar-IQ" b="1" dirty="0" smtClean="0"/>
              <a:t>شاشة اللمس </a:t>
            </a:r>
            <a:r>
              <a:rPr lang="en-MY" b="1" dirty="0" smtClean="0"/>
              <a:t>Touch Screen:</a:t>
            </a:r>
            <a:r>
              <a:rPr lang="en-MY" dirty="0" smtClean="0"/>
              <a:t> </a:t>
            </a:r>
            <a:r>
              <a:rPr lang="ar-IQ" dirty="0" smtClean="0"/>
              <a:t>هي شاشة تتميز </a:t>
            </a:r>
            <a:r>
              <a:rPr lang="ar-IQ" dirty="0" err="1" smtClean="0"/>
              <a:t>بانها</a:t>
            </a:r>
            <a:r>
              <a:rPr lang="ar-IQ" dirty="0" smtClean="0"/>
              <a:t> تظهر المخرجات للمستخدم، ويتم استخدامها لإدخال البيانات عن طريق اللمس.</a:t>
            </a:r>
          </a:p>
          <a:p>
            <a:pPr algn="just"/>
            <a:r>
              <a:rPr lang="ar-IQ" dirty="0" smtClean="0"/>
              <a:t/>
            </a:r>
            <a:br>
              <a:rPr lang="ar-IQ" dirty="0" smtClean="0"/>
            </a:br>
            <a:r>
              <a:rPr lang="ar-IQ" b="1" dirty="0" smtClean="0"/>
              <a:t>المودم </a:t>
            </a:r>
            <a:r>
              <a:rPr lang="en-MY" b="1" dirty="0" smtClean="0"/>
              <a:t>Modem:</a:t>
            </a:r>
            <a:r>
              <a:rPr lang="en-MY" dirty="0" smtClean="0"/>
              <a:t> </a:t>
            </a:r>
            <a:r>
              <a:rPr lang="ar-IQ" dirty="0" smtClean="0"/>
              <a:t>جهاز يستخدم لربط الحاسوب بخط الهاتف للاتصال بالإنترنت، ويعد الوسيط بين جهاز الحاسوب الذي يعمل بالنظام الرقمي </a:t>
            </a:r>
            <a:r>
              <a:rPr lang="en-MY" dirty="0" smtClean="0"/>
              <a:t>Digital </a:t>
            </a:r>
            <a:r>
              <a:rPr lang="ar-IQ" dirty="0" smtClean="0"/>
              <a:t>وخط الهاتف الذي يعمل بالنظام التناظري </a:t>
            </a:r>
            <a:r>
              <a:rPr lang="en-MY" dirty="0" smtClean="0"/>
              <a:t>Analogue، </a:t>
            </a:r>
            <a:r>
              <a:rPr lang="ar-IQ" dirty="0" smtClean="0"/>
              <a:t>و يوجد منه مودم داخلي ومودم خارجي يمكن ربطه مع جهاز الحاسوب عن طريق منفذ </a:t>
            </a:r>
            <a:r>
              <a:rPr lang="ar-IQ" dirty="0" err="1" smtClean="0"/>
              <a:t>الحاسوب.</a:t>
            </a:r>
            <a:r>
              <a:rPr lang="ar-IQ" dirty="0" smtClean="0"/>
              <a:t> وتقاس سرعة المودم اي سرعة نقل البيانات </a:t>
            </a:r>
            <a:r>
              <a:rPr lang="ar-IQ" dirty="0" err="1" smtClean="0"/>
              <a:t>بالبت /ثانية .</a:t>
            </a:r>
            <a:r>
              <a:rPr lang="en-MY" dirty="0" smtClean="0"/>
              <a:t>Bits Per Seconds (BPS)</a:t>
            </a:r>
          </a:p>
          <a:p>
            <a:pPr algn="just">
              <a:buNone/>
            </a:pPr>
            <a:endParaRPr lang="ar-IQ" dirty="0"/>
          </a:p>
        </p:txBody>
      </p:sp>
    </p:spTree>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dirty="0" smtClean="0"/>
              <a:t>المكونات الداخلية</a:t>
            </a:r>
          </a:p>
        </p:txBody>
      </p:sp>
      <p:sp>
        <p:nvSpPr>
          <p:cNvPr id="3" name="عنصر نائب للمحتوى 2"/>
          <p:cNvSpPr>
            <a:spLocks noGrp="1"/>
          </p:cNvSpPr>
          <p:nvPr>
            <p:ph idx="1"/>
          </p:nvPr>
        </p:nvSpPr>
        <p:spPr/>
        <p:txBody>
          <a:bodyPr>
            <a:normAutofit fontScale="92500"/>
          </a:bodyPr>
          <a:lstStyle/>
          <a:p>
            <a:pPr algn="just"/>
            <a:r>
              <a:rPr lang="ar-IQ" b="1" dirty="0" smtClean="0"/>
              <a:t>وحدة النظام </a:t>
            </a:r>
            <a:r>
              <a:rPr lang="en-MY" b="1" dirty="0" smtClean="0"/>
              <a:t>System Unit</a:t>
            </a:r>
            <a:endParaRPr lang="en-MY" dirty="0" smtClean="0"/>
          </a:p>
          <a:p>
            <a:pPr algn="just">
              <a:buNone/>
            </a:pPr>
            <a:r>
              <a:rPr lang="ar-IQ" dirty="0" smtClean="0"/>
              <a:t>هو عبارة عن صندوق ذو أبعاد قياسية متفق عليها حتى تتلاءم مع أجزاء الحاسوب المراد تثبيتها أو تركيبها داخله، وظيفته هي احتواء أهم الأجزاء الكهربائية والإلكترونية التي يتكون منها الحاسوب.</a:t>
            </a:r>
          </a:p>
          <a:p>
            <a:pPr algn="just"/>
            <a:r>
              <a:rPr lang="ar-IQ" dirty="0" smtClean="0"/>
              <a:t> </a:t>
            </a:r>
            <a:r>
              <a:rPr lang="ar-IQ" b="1" dirty="0" smtClean="0">
                <a:hlinkClick r:id="rId2"/>
              </a:rPr>
              <a:t>المكونات الداخلية للحاسوب</a:t>
            </a:r>
            <a:endParaRPr lang="ar-IQ" dirty="0" smtClean="0"/>
          </a:p>
          <a:p>
            <a:pPr algn="just">
              <a:buNone/>
            </a:pPr>
            <a:r>
              <a:rPr lang="ar-IQ" dirty="0" smtClean="0"/>
              <a:t>ونقصد هنا قطع ومكونات يتم تركيبها في داخل وحدة النظام، وفي مكان محدد صمم خصيصا لها ومن </a:t>
            </a:r>
            <a:r>
              <a:rPr lang="ar-IQ" dirty="0" err="1" smtClean="0"/>
              <a:t>أهمها:</a:t>
            </a:r>
            <a:endParaRPr lang="ar-IQ" dirty="0" smtClean="0"/>
          </a:p>
          <a:p>
            <a:pPr algn="just"/>
            <a:endParaRPr lang="ar-IQ" dirty="0" smtClean="0"/>
          </a:p>
          <a:p>
            <a:pPr algn="just"/>
            <a:r>
              <a:rPr lang="ar-IQ" b="1" dirty="0" smtClean="0"/>
              <a:t>اللوحة الأم </a:t>
            </a:r>
            <a:r>
              <a:rPr lang="en-MY" b="1" dirty="0" smtClean="0"/>
              <a:t>Motherboard</a:t>
            </a:r>
          </a:p>
          <a:p>
            <a:pPr algn="just"/>
            <a:r>
              <a:rPr lang="ar-IQ" b="1" dirty="0" smtClean="0"/>
              <a:t>وحدة المعالجة المركزية </a:t>
            </a:r>
            <a:r>
              <a:rPr lang="en-MY" b="1" dirty="0" smtClean="0"/>
              <a:t>Central Processing Unit</a:t>
            </a:r>
          </a:p>
          <a:p>
            <a:pPr algn="just"/>
            <a:r>
              <a:rPr lang="ar-IQ" b="1" dirty="0" smtClean="0"/>
              <a:t>مزود الطاقة </a:t>
            </a:r>
            <a:r>
              <a:rPr lang="en-MY" b="1" dirty="0" smtClean="0"/>
              <a:t>Power Supply</a:t>
            </a:r>
          </a:p>
          <a:p>
            <a:pPr algn="just"/>
            <a:r>
              <a:rPr lang="ar-IQ" b="1" dirty="0" smtClean="0"/>
              <a:t>ذاكرة الوصول العشوائي </a:t>
            </a:r>
            <a:r>
              <a:rPr lang="en-MY" b="1" dirty="0" smtClean="0"/>
              <a:t>Random Access Memory</a:t>
            </a:r>
          </a:p>
        </p:txBody>
      </p:sp>
    </p:spTree>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
            <a:r>
              <a:rPr lang="ar-IQ" b="1" dirty="0" smtClean="0"/>
              <a:t>اللوحة الأم </a:t>
            </a:r>
            <a:r>
              <a:rPr lang="en-MY" b="1" dirty="0" smtClean="0"/>
              <a:t>Motherboard</a:t>
            </a:r>
          </a:p>
          <a:p>
            <a:pPr algn="just">
              <a:buNone/>
            </a:pPr>
            <a:r>
              <a:rPr lang="ar-IQ" dirty="0" smtClean="0"/>
              <a:t>هي أكبر المكونات الداخلية للحواسيب، تجمع ويتصل </a:t>
            </a:r>
            <a:r>
              <a:rPr lang="ar-IQ" dirty="0" err="1" smtClean="0"/>
              <a:t>بها</a:t>
            </a:r>
            <a:r>
              <a:rPr lang="ar-IQ" dirty="0" smtClean="0"/>
              <a:t> كافة المكونات الداخلية الأخرى تحتوي على </a:t>
            </a:r>
            <a:r>
              <a:rPr lang="ar-IQ" dirty="0" err="1" smtClean="0"/>
              <a:t>الناقلات (</a:t>
            </a:r>
            <a:r>
              <a:rPr lang="en-MY" dirty="0" smtClean="0"/>
              <a:t>Buses)</a:t>
            </a:r>
            <a:r>
              <a:rPr lang="ar-IQ" dirty="0" smtClean="0"/>
              <a:t>وهي </a:t>
            </a:r>
            <a:r>
              <a:rPr lang="ar-IQ" dirty="0" err="1" smtClean="0"/>
              <a:t>المسؤولة</a:t>
            </a:r>
            <a:r>
              <a:rPr lang="ar-IQ" dirty="0" smtClean="0"/>
              <a:t> عن الاتصال وتبادل البيانات والمعلومات بين كافة مكونات </a:t>
            </a:r>
            <a:r>
              <a:rPr lang="ar-IQ" dirty="0" err="1" smtClean="0"/>
              <a:t>الحاسوب.</a:t>
            </a:r>
            <a:r>
              <a:rPr lang="ar-IQ" dirty="0" smtClean="0"/>
              <a:t> تحتوي كذلك على </a:t>
            </a:r>
            <a:r>
              <a:rPr lang="ar-IQ" dirty="0" err="1" smtClean="0"/>
              <a:t>المنافذ (</a:t>
            </a:r>
            <a:r>
              <a:rPr lang="en-MY" dirty="0" smtClean="0"/>
              <a:t>Port) </a:t>
            </a:r>
            <a:r>
              <a:rPr lang="ar-IQ" dirty="0" smtClean="0"/>
              <a:t>والتي من خلالها تتصل الأجزاء الخارجية للحاسوب بالمكونات الداخلية مثل لوحة المفاتيح والطابعة وشاشة العرض وغيرها.</a:t>
            </a:r>
          </a:p>
          <a:p>
            <a:pPr algn="just"/>
            <a:r>
              <a:rPr lang="ar-IQ" b="1" dirty="0" smtClean="0"/>
              <a:t>وحدة المعالجة المركزية </a:t>
            </a:r>
            <a:r>
              <a:rPr lang="en-MY" b="1" dirty="0" smtClean="0"/>
              <a:t>Central Processing Unit</a:t>
            </a:r>
          </a:p>
          <a:p>
            <a:pPr algn="just">
              <a:buNone/>
            </a:pPr>
            <a:r>
              <a:rPr lang="ar-IQ" dirty="0" smtClean="0"/>
              <a:t>هي بمثابة العقل للحاسوب تقوم بتنفيذ التعليمات ومعالجة البيانات والقيام بالعمليات المنطقية والحسابية وتقوم كذلك بالتحكم بعمليات الإدخال والإخراج للحاسوب وكافة العمليات </a:t>
            </a:r>
            <a:r>
              <a:rPr lang="ar-IQ" dirty="0" err="1" smtClean="0"/>
              <a:t>الأخرى.</a:t>
            </a:r>
            <a:r>
              <a:rPr lang="ar-IQ" dirty="0" smtClean="0"/>
              <a:t> وتقاس سرعة المعالج بعدد التعليمات التي ينفذها المعالج في كل </a:t>
            </a:r>
            <a:r>
              <a:rPr lang="ar-IQ" dirty="0" err="1" smtClean="0"/>
              <a:t>ثانية (</a:t>
            </a:r>
            <a:r>
              <a:rPr lang="en-MY" dirty="0" smtClean="0"/>
              <a:t>GHz) </a:t>
            </a:r>
            <a:r>
              <a:rPr lang="ar-IQ" dirty="0" smtClean="0"/>
              <a:t>وتتكون وحدة المعالجة المركزية من </a:t>
            </a:r>
            <a:r>
              <a:rPr lang="ar-IQ" dirty="0" err="1" smtClean="0"/>
              <a:t>جزئين</a:t>
            </a:r>
            <a:r>
              <a:rPr lang="ar-IQ" dirty="0" smtClean="0"/>
              <a:t> </a:t>
            </a:r>
            <a:r>
              <a:rPr lang="ar-IQ" dirty="0" err="1" smtClean="0"/>
              <a:t>رئيسيين:</a:t>
            </a:r>
            <a:endParaRPr lang="ar-IQ" dirty="0" smtClean="0"/>
          </a:p>
          <a:p>
            <a:pPr algn="just"/>
            <a:r>
              <a:rPr lang="ar-IQ" dirty="0" smtClean="0"/>
              <a:t>وحدة الحساب والمنطق</a:t>
            </a:r>
            <a:r>
              <a:rPr lang="ar-IQ" dirty="0" err="1" smtClean="0"/>
              <a:t>(</a:t>
            </a:r>
            <a:r>
              <a:rPr lang="en-MY" dirty="0" smtClean="0"/>
              <a:t>ALU): </a:t>
            </a:r>
            <a:r>
              <a:rPr lang="ar-IQ" dirty="0" smtClean="0"/>
              <a:t>وتقوم بتنفيذ كافة العمليات الحسابية والمنطقية وتخزين النتائج بشكل مؤقت.</a:t>
            </a:r>
          </a:p>
          <a:p>
            <a:pPr algn="just"/>
            <a:r>
              <a:rPr lang="ar-IQ" dirty="0" smtClean="0"/>
              <a:t>وحدة </a:t>
            </a:r>
            <a:r>
              <a:rPr lang="ar-IQ" dirty="0" err="1" smtClean="0"/>
              <a:t>التحكم (</a:t>
            </a:r>
            <a:r>
              <a:rPr lang="en-MY" dirty="0" smtClean="0"/>
              <a:t>CU): </a:t>
            </a:r>
            <a:r>
              <a:rPr lang="ar-IQ" dirty="0" smtClean="0"/>
              <a:t>وتقوم بالتحكم بكافة عمليات الحاسوب وتسلسل تنفيذها والتنسيق فيما بينها.</a:t>
            </a:r>
          </a:p>
          <a:p>
            <a:pPr algn="just">
              <a:buNone/>
            </a:pPr>
            <a:r>
              <a:rPr lang="ar-IQ" dirty="0" smtClean="0"/>
              <a:t>تحتوي وحدة المعالجة </a:t>
            </a:r>
            <a:r>
              <a:rPr lang="ar-IQ" dirty="0" err="1" smtClean="0"/>
              <a:t>المركزية (</a:t>
            </a:r>
            <a:r>
              <a:rPr lang="en-MY" dirty="0" smtClean="0"/>
              <a:t>CPU)</a:t>
            </a:r>
            <a:r>
              <a:rPr lang="ar-IQ" dirty="0" smtClean="0"/>
              <a:t>على </a:t>
            </a:r>
            <a:r>
              <a:rPr lang="ar-IQ" dirty="0" err="1" smtClean="0"/>
              <a:t>المسجلات (</a:t>
            </a:r>
            <a:r>
              <a:rPr lang="en-MY" dirty="0" smtClean="0"/>
              <a:t>Registers) </a:t>
            </a:r>
            <a:r>
              <a:rPr lang="ar-IQ" dirty="0" smtClean="0"/>
              <a:t>وهي </a:t>
            </a:r>
            <a:r>
              <a:rPr lang="ar-IQ" dirty="0" err="1" smtClean="0"/>
              <a:t>مسؤولة</a:t>
            </a:r>
            <a:r>
              <a:rPr lang="ar-IQ" dirty="0" smtClean="0"/>
              <a:t> عن تخزين البيانات والعمليات الحسابية والمنطقية الواردة من ذاكرة الوصول </a:t>
            </a:r>
            <a:r>
              <a:rPr lang="ar-IQ" dirty="0" err="1" smtClean="0"/>
              <a:t>العشوائي (</a:t>
            </a:r>
            <a:r>
              <a:rPr lang="en-MY" dirty="0" smtClean="0"/>
              <a:t>RAM) </a:t>
            </a:r>
            <a:r>
              <a:rPr lang="ar-IQ" dirty="0" smtClean="0"/>
              <a:t>بشكل مؤقت حتى تقوم وحدة الحساب </a:t>
            </a:r>
            <a:r>
              <a:rPr lang="ar-IQ" dirty="0" err="1" smtClean="0"/>
              <a:t>والمنطق (</a:t>
            </a:r>
            <a:r>
              <a:rPr lang="en-MY" dirty="0" smtClean="0"/>
              <a:t>ALU) </a:t>
            </a:r>
            <a:r>
              <a:rPr lang="ar-IQ" dirty="0" smtClean="0"/>
              <a:t>بإجراء العمليات المطلوبة ومن ثم إرسال النتائج إلى ذاكرة الوصول العشوائي مرة أخرى.</a:t>
            </a:r>
          </a:p>
          <a:p>
            <a:pPr algn="just">
              <a:buNone/>
            </a:pPr>
            <a:endParaRPr lang="ar-IQ" dirty="0"/>
          </a:p>
        </p:txBody>
      </p:sp>
    </p:spTree>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7" y="886691"/>
            <a:ext cx="3560619" cy="1482436"/>
          </a:xfrm>
        </p:spPr>
        <p:txBody>
          <a:bodyPr>
            <a:noAutofit/>
          </a:bodyPr>
          <a:lstStyle/>
          <a:p>
            <a:pPr algn="ctr"/>
            <a:r>
              <a:rPr lang="en-US" sz="2400" dirty="0" smtClean="0">
                <a:latin typeface="Times New Roman" pitchFamily="18" charset="0"/>
                <a:cs typeface="Times New Roman" pitchFamily="18" charset="0"/>
              </a:rPr>
              <a:t>University Of </a:t>
            </a:r>
            <a:r>
              <a:rPr lang="en-US" sz="2400" dirty="0" err="1" smtClean="0">
                <a:latin typeface="Times New Roman" pitchFamily="18" charset="0"/>
                <a:cs typeface="Times New Roman" pitchFamily="18" charset="0"/>
              </a:rPr>
              <a:t>Basrah</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College Of Administration And economic</a:t>
            </a:r>
            <a:r>
              <a:rPr lang="en-MY" sz="2400" dirty="0" smtClean="0">
                <a:latin typeface="Times New Roman" pitchFamily="18" charset="0"/>
                <a:cs typeface="Times New Roman" pitchFamily="18" charset="0"/>
              </a:rPr>
              <a:t/>
            </a:r>
            <a:br>
              <a:rPr lang="en-MY" sz="2400" dirty="0" smtClean="0">
                <a:latin typeface="Times New Roman" pitchFamily="18" charset="0"/>
                <a:cs typeface="Times New Roman" pitchFamily="18" charset="0"/>
              </a:rPr>
            </a:br>
            <a:endParaRPr lang="en-US" sz="2400" dirty="0"/>
          </a:p>
        </p:txBody>
      </p:sp>
      <p:sp>
        <p:nvSpPr>
          <p:cNvPr id="3" name="Content Placeholder 2"/>
          <p:cNvSpPr>
            <a:spLocks noGrp="1"/>
          </p:cNvSpPr>
          <p:nvPr>
            <p:ph idx="1"/>
          </p:nvPr>
        </p:nvSpPr>
        <p:spPr>
          <a:xfrm>
            <a:off x="838201" y="2286001"/>
            <a:ext cx="10577945" cy="2092036"/>
          </a:xfrm>
        </p:spPr>
        <p:txBody>
          <a:bodyPr>
            <a:noAutofit/>
          </a:bodyPr>
          <a:lstStyle/>
          <a:p>
            <a:pPr algn="ctr">
              <a:buNone/>
            </a:pPr>
            <a:r>
              <a:rPr lang="ar-IQ" sz="4400" b="1" dirty="0" smtClean="0">
                <a:solidFill>
                  <a:srgbClr val="0070C0"/>
                </a:solidFill>
                <a:cs typeface="+mj-cs"/>
              </a:rPr>
              <a:t>مقرر </a:t>
            </a:r>
            <a:r>
              <a:rPr lang="ar-IQ" sz="4400" b="1" dirty="0" err="1" smtClean="0">
                <a:solidFill>
                  <a:srgbClr val="0070C0"/>
                </a:solidFill>
                <a:cs typeface="+mj-cs"/>
              </a:rPr>
              <a:t>مبادىء</a:t>
            </a:r>
            <a:r>
              <a:rPr lang="ar-IQ" sz="4400" b="1" dirty="0" smtClean="0">
                <a:solidFill>
                  <a:srgbClr val="0070C0"/>
                </a:solidFill>
                <a:cs typeface="+mj-cs"/>
              </a:rPr>
              <a:t> الحاسوب</a:t>
            </a:r>
          </a:p>
          <a:p>
            <a:pPr algn="ctr">
              <a:buNone/>
            </a:pPr>
            <a:r>
              <a:rPr lang="en-US" sz="4400" b="1" dirty="0" smtClean="0">
                <a:solidFill>
                  <a:srgbClr val="0070C0"/>
                </a:solidFill>
                <a:cs typeface="+mj-cs"/>
              </a:rPr>
              <a:t>COM 1</a:t>
            </a:r>
            <a:endParaRPr lang="ar-IQ" sz="4400" b="1" dirty="0" smtClean="0">
              <a:solidFill>
                <a:srgbClr val="0070C0"/>
              </a:solidFill>
              <a:cs typeface="+mj-cs"/>
            </a:endParaRPr>
          </a:p>
          <a:p>
            <a:pPr algn="ctr">
              <a:buNone/>
            </a:pPr>
            <a:r>
              <a:rPr lang="ar-IQ" sz="4400" b="1" dirty="0" err="1" smtClean="0">
                <a:solidFill>
                  <a:srgbClr val="0070C0"/>
                </a:solidFill>
                <a:cs typeface="+mj-cs"/>
              </a:rPr>
              <a:t>المحاظرة</a:t>
            </a:r>
            <a:r>
              <a:rPr lang="ar-IQ" sz="4400" b="1" dirty="0" smtClean="0">
                <a:solidFill>
                  <a:srgbClr val="0070C0"/>
                </a:solidFill>
                <a:cs typeface="+mj-cs"/>
              </a:rPr>
              <a:t> </a:t>
            </a:r>
            <a:r>
              <a:rPr lang="ar-IQ" sz="4400" b="1" dirty="0" smtClean="0">
                <a:solidFill>
                  <a:srgbClr val="0070C0"/>
                </a:solidFill>
                <a:cs typeface="+mj-cs"/>
              </a:rPr>
              <a:t>السابعة</a:t>
            </a:r>
            <a:endParaRPr lang="en-US" sz="4400" b="1" dirty="0">
              <a:solidFill>
                <a:srgbClr val="0070C0"/>
              </a:solidFill>
              <a:cs typeface="+mj-cs"/>
            </a:endParaRPr>
          </a:p>
        </p:txBody>
      </p:sp>
      <p:pic>
        <p:nvPicPr>
          <p:cNvPr id="1028" name="Picture 4" descr="نتيجة بحث الصور عن جامعة البصرة&quot;"/>
          <p:cNvPicPr>
            <a:picLocks noChangeAspect="1" noChangeArrowheads="1"/>
          </p:cNvPicPr>
          <p:nvPr/>
        </p:nvPicPr>
        <p:blipFill>
          <a:blip r:embed="rId2" cstate="print"/>
          <a:srcRect/>
          <a:stretch>
            <a:fillRect/>
          </a:stretch>
        </p:blipFill>
        <p:spPr bwMode="auto">
          <a:xfrm>
            <a:off x="9684328" y="665018"/>
            <a:ext cx="1974418" cy="1614199"/>
          </a:xfrm>
          <a:prstGeom prst="rect">
            <a:avLst/>
          </a:prstGeom>
          <a:noFill/>
        </p:spPr>
      </p:pic>
      <p:sp>
        <p:nvSpPr>
          <p:cNvPr id="8" name="مربع نص 7"/>
          <p:cNvSpPr txBox="1"/>
          <p:nvPr/>
        </p:nvSpPr>
        <p:spPr>
          <a:xfrm>
            <a:off x="4031673" y="4918364"/>
            <a:ext cx="4059382" cy="1077218"/>
          </a:xfrm>
          <a:prstGeom prst="rect">
            <a:avLst/>
          </a:prstGeom>
          <a:noFill/>
        </p:spPr>
        <p:txBody>
          <a:bodyPr wrap="square" rtlCol="1">
            <a:spAutoFit/>
          </a:bodyPr>
          <a:lstStyle/>
          <a:p>
            <a:pPr algn="ctr"/>
            <a:endParaRPr lang="ar-IQ" sz="3200" b="1" dirty="0" smtClean="0"/>
          </a:p>
          <a:p>
            <a:pPr algn="ctr"/>
            <a:r>
              <a:rPr lang="ar-IQ" sz="3200" b="1" dirty="0" smtClean="0"/>
              <a:t>م.م حيدر صلاح هاشم</a:t>
            </a:r>
            <a:endParaRPr lang="ar-IQ" sz="3200" b="1" dirty="0"/>
          </a:p>
        </p:txBody>
      </p:sp>
      <p:sp>
        <p:nvSpPr>
          <p:cNvPr id="9" name="مربع نص 8"/>
          <p:cNvSpPr txBox="1"/>
          <p:nvPr/>
        </p:nvSpPr>
        <p:spPr>
          <a:xfrm>
            <a:off x="4655127" y="6054436"/>
            <a:ext cx="3020291" cy="523220"/>
          </a:xfrm>
          <a:prstGeom prst="rect">
            <a:avLst/>
          </a:prstGeom>
          <a:noFill/>
        </p:spPr>
        <p:txBody>
          <a:bodyPr wrap="square" rtlCol="1">
            <a:spAutoFit/>
          </a:bodyPr>
          <a:lstStyle/>
          <a:p>
            <a:pPr algn="ctr"/>
            <a:r>
              <a:rPr lang="ar-IQ" sz="2800" b="1" dirty="0" smtClean="0"/>
              <a:t>2019-2020</a:t>
            </a:r>
            <a:endParaRPr lang="ar-IQ" sz="2800" b="1" dirty="0"/>
          </a:p>
        </p:txBody>
      </p:sp>
    </p:spTree>
    <p:extLst>
      <p:ext uri="{BB962C8B-B14F-4D97-AF65-F5344CB8AC3E}">
        <p14:creationId xmlns="" xmlns:p14="http://schemas.microsoft.com/office/powerpoint/2010/main" val="2627118703"/>
      </p:ext>
    </p:extLst>
  </p:cSld>
  <p:clrMapOvr>
    <a:masterClrMapping/>
  </p:clrMapOvr>
  <p:transition>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b="1" dirty="0" smtClean="0"/>
              <a:t>مزود الطاقة </a:t>
            </a:r>
            <a:r>
              <a:rPr lang="en-MY" b="1" dirty="0" smtClean="0"/>
              <a:t>Power Supply</a:t>
            </a:r>
          </a:p>
          <a:p>
            <a:pPr algn="just">
              <a:buNone/>
            </a:pPr>
            <a:r>
              <a:rPr lang="ar-IQ" dirty="0" smtClean="0"/>
              <a:t>هي الوحدة </a:t>
            </a:r>
            <a:r>
              <a:rPr lang="ar-IQ" dirty="0" err="1" smtClean="0"/>
              <a:t>المسؤولة</a:t>
            </a:r>
            <a:r>
              <a:rPr lang="ar-IQ" dirty="0" smtClean="0"/>
              <a:t> عن تزويد الأجزاء الداخلية للحاسوب بالطاقة، وتحتوي على مروحة لتبريد المكونات الداخلية للحاسوب من خلال طرد الهواء الساخن إلى الخارج.</a:t>
            </a:r>
          </a:p>
          <a:p>
            <a:pPr algn="just"/>
            <a:r>
              <a:rPr lang="ar-IQ" b="1" dirty="0" smtClean="0"/>
              <a:t>ذاكرة الوصول العشوائي </a:t>
            </a:r>
            <a:r>
              <a:rPr lang="en-MY" b="1" dirty="0" smtClean="0"/>
              <a:t>Random Access Memory</a:t>
            </a:r>
          </a:p>
          <a:p>
            <a:pPr algn="just">
              <a:buNone/>
            </a:pPr>
            <a:r>
              <a:rPr lang="ar-IQ" dirty="0" smtClean="0"/>
              <a:t>هي </a:t>
            </a:r>
            <a:r>
              <a:rPr lang="ar-IQ" dirty="0" err="1" smtClean="0"/>
              <a:t>مسؤولة</a:t>
            </a:r>
            <a:r>
              <a:rPr lang="ar-IQ" dirty="0" smtClean="0"/>
              <a:t> عن تخزين </a:t>
            </a:r>
            <a:r>
              <a:rPr lang="ar-IQ" dirty="0" err="1" smtClean="0"/>
              <a:t>المدخلات</a:t>
            </a:r>
            <a:r>
              <a:rPr lang="ar-IQ" dirty="0" smtClean="0"/>
              <a:t> والتعليمات والتطبيقات بشكل مؤقت قبل إرسالها إلى وحدة المعالجة المركزية والتي تقوم بمعالجتها ومن ثم إعادة إرسالها مرة أخرى إلى الذاكرة، حيث تقوم الذاكرة بإرسال البيانات المعالجة إلى أدوات الإخراج </a:t>
            </a:r>
            <a:r>
              <a:rPr lang="ar-IQ" dirty="0" err="1" smtClean="0"/>
              <a:t>بالحاسوب.</a:t>
            </a:r>
            <a:r>
              <a:rPr lang="ar-IQ" dirty="0" smtClean="0"/>
              <a:t> وتعتمد سرعة وكفاءة الذاكرة الرئيسية على سرعة الوصول للبيانات وعلى حجم </a:t>
            </a:r>
            <a:r>
              <a:rPr lang="ar-IQ" dirty="0" err="1" smtClean="0"/>
              <a:t>الذاكرة.</a:t>
            </a:r>
            <a:r>
              <a:rPr lang="ar-IQ" dirty="0" smtClean="0"/>
              <a:t> ومن الجدير ذكره بأن الذاكرة الرئيسية تقوم بتخزين </a:t>
            </a:r>
            <a:r>
              <a:rPr lang="ar-IQ" dirty="0" err="1" smtClean="0"/>
              <a:t>البينات</a:t>
            </a:r>
            <a:r>
              <a:rPr lang="ar-IQ" dirty="0" smtClean="0"/>
              <a:t> والمعلومات بشكل مؤقت ولا يمكن استرجاعها بعد إعادة تشغيل الحاسوب مرة أخرى.</a:t>
            </a:r>
            <a:endParaRPr lang="ar-IQ" dirty="0"/>
          </a:p>
        </p:txBody>
      </p:sp>
    </p:spTree>
  </p:cSld>
  <p:clrMapOvr>
    <a:masterClrMapping/>
  </p:clrMapOvr>
  <p:transitio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حجم الذاكرة</a:t>
            </a:r>
            <a:endParaRPr lang="ar-IQ" dirty="0"/>
          </a:p>
        </p:txBody>
      </p:sp>
      <p:sp>
        <p:nvSpPr>
          <p:cNvPr id="3" name="عنصر نائب للمحتوى 2"/>
          <p:cNvSpPr>
            <a:spLocks noGrp="1"/>
          </p:cNvSpPr>
          <p:nvPr>
            <p:ph idx="1"/>
          </p:nvPr>
        </p:nvSpPr>
        <p:spPr/>
        <p:txBody>
          <a:bodyPr>
            <a:normAutofit/>
          </a:bodyPr>
          <a:lstStyle/>
          <a:p>
            <a:pPr algn="just"/>
            <a:r>
              <a:rPr lang="ar-IQ" dirty="0" smtClean="0"/>
              <a:t>ان اصغر وحدة لقياس حجم الذاكرة هو البت </a:t>
            </a:r>
            <a:r>
              <a:rPr lang="en-MY" dirty="0" smtClean="0"/>
              <a:t>Bit)</a:t>
            </a:r>
            <a:r>
              <a:rPr lang="ar-IQ" dirty="0" err="1" smtClean="0"/>
              <a:t>)</a:t>
            </a:r>
            <a:r>
              <a:rPr lang="en-MY" dirty="0" smtClean="0"/>
              <a:t>، </a:t>
            </a:r>
            <a:r>
              <a:rPr lang="ar-IQ" dirty="0" smtClean="0"/>
              <a:t>ويقاس حجم الذاكرة عادة بالكيلوبايت </a:t>
            </a:r>
            <a:r>
              <a:rPr lang="en-MY" dirty="0" smtClean="0"/>
              <a:t>KB)</a:t>
            </a:r>
            <a:r>
              <a:rPr lang="ar-IQ" dirty="0" err="1" smtClean="0"/>
              <a:t>)</a:t>
            </a:r>
            <a:r>
              <a:rPr lang="en-MY" dirty="0" smtClean="0"/>
              <a:t>، </a:t>
            </a:r>
            <a:r>
              <a:rPr lang="ar-IQ" dirty="0" smtClean="0"/>
              <a:t>والميجابايت </a:t>
            </a:r>
            <a:r>
              <a:rPr lang="en-MY" dirty="0" smtClean="0"/>
              <a:t>MB)</a:t>
            </a:r>
            <a:r>
              <a:rPr lang="ar-IQ" dirty="0" err="1" smtClean="0"/>
              <a:t>)</a:t>
            </a:r>
            <a:r>
              <a:rPr lang="en-MY" dirty="0" smtClean="0"/>
              <a:t>، </a:t>
            </a:r>
            <a:r>
              <a:rPr lang="ar-IQ" dirty="0" smtClean="0"/>
              <a:t>والجيجابايت</a:t>
            </a:r>
            <a:r>
              <a:rPr lang="ar-IQ" dirty="0" err="1" smtClean="0"/>
              <a:t>(</a:t>
            </a:r>
            <a:r>
              <a:rPr lang="en-MY" dirty="0" smtClean="0"/>
              <a:t>GB</a:t>
            </a:r>
            <a:r>
              <a:rPr lang="ar-IQ" dirty="0" err="1" smtClean="0"/>
              <a:t>)</a:t>
            </a:r>
            <a:endParaRPr lang="en-MY" dirty="0" smtClean="0"/>
          </a:p>
          <a:p>
            <a:pPr algn="just"/>
            <a:r>
              <a:rPr lang="ar-IQ" b="1" dirty="0" smtClean="0"/>
              <a:t>وفيما يلي توضيح التحويلات بين وحدات قياس حجم </a:t>
            </a:r>
            <a:r>
              <a:rPr lang="ar-IQ" b="1" dirty="0" err="1" smtClean="0"/>
              <a:t>الذاكرة:</a:t>
            </a:r>
            <a:endParaRPr lang="ar-IQ" dirty="0" smtClean="0"/>
          </a:p>
          <a:p>
            <a:pPr algn="just"/>
            <a:r>
              <a:rPr lang="ar-IQ" dirty="0" smtClean="0"/>
              <a:t>1 بايت </a:t>
            </a:r>
            <a:r>
              <a:rPr lang="en-MY" dirty="0" smtClean="0"/>
              <a:t>B </a:t>
            </a:r>
            <a:r>
              <a:rPr lang="ar-IQ" dirty="0" smtClean="0"/>
              <a:t>يساوي 8 بت.</a:t>
            </a:r>
          </a:p>
          <a:p>
            <a:pPr algn="just"/>
            <a:r>
              <a:rPr lang="ar-IQ" dirty="0" smtClean="0"/>
              <a:t>1 كيلوبايت </a:t>
            </a:r>
            <a:r>
              <a:rPr lang="en-MY" dirty="0" smtClean="0"/>
              <a:t>KB </a:t>
            </a:r>
            <a:r>
              <a:rPr lang="ar-IQ" dirty="0" smtClean="0"/>
              <a:t>يساوي 1024 بايت.</a:t>
            </a:r>
          </a:p>
          <a:p>
            <a:pPr algn="just"/>
            <a:r>
              <a:rPr lang="ar-IQ" dirty="0" smtClean="0"/>
              <a:t>1 ميجابايت </a:t>
            </a:r>
            <a:r>
              <a:rPr lang="en-MY" dirty="0" smtClean="0"/>
              <a:t>MB </a:t>
            </a:r>
            <a:r>
              <a:rPr lang="ar-IQ" dirty="0" smtClean="0"/>
              <a:t>يساوي 1024 كيلوبايت.</a:t>
            </a:r>
          </a:p>
          <a:p>
            <a:pPr algn="just"/>
            <a:r>
              <a:rPr lang="ar-IQ" dirty="0" smtClean="0"/>
              <a:t>1 جيجابايت </a:t>
            </a:r>
            <a:r>
              <a:rPr lang="en-MY" dirty="0" smtClean="0"/>
              <a:t>GB </a:t>
            </a:r>
            <a:r>
              <a:rPr lang="ar-IQ" dirty="0" smtClean="0"/>
              <a:t>يساوي 1024 ميجابايت.</a:t>
            </a:r>
          </a:p>
          <a:p>
            <a:pPr algn="just">
              <a:buNone/>
            </a:pPr>
            <a:endParaRPr lang="ar-IQ" dirty="0"/>
          </a:p>
        </p:txBody>
      </p:sp>
    </p:spTree>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وحدات التخزين</a:t>
            </a:r>
            <a:endParaRPr lang="ar-IQ" dirty="0"/>
          </a:p>
        </p:txBody>
      </p:sp>
      <p:sp>
        <p:nvSpPr>
          <p:cNvPr id="3" name="عنصر نائب للمحتوى 2"/>
          <p:cNvSpPr>
            <a:spLocks noGrp="1"/>
          </p:cNvSpPr>
          <p:nvPr>
            <p:ph idx="1"/>
          </p:nvPr>
        </p:nvSpPr>
        <p:spPr/>
        <p:txBody>
          <a:bodyPr/>
          <a:lstStyle/>
          <a:p>
            <a:pPr algn="just"/>
            <a:r>
              <a:rPr lang="ar-IQ" dirty="0" smtClean="0"/>
              <a:t>تعد وحدات التخزين </a:t>
            </a:r>
            <a:r>
              <a:rPr lang="en-MY" dirty="0" smtClean="0"/>
              <a:t>Storage Unites </a:t>
            </a:r>
            <a:r>
              <a:rPr lang="ar-IQ" dirty="0" smtClean="0"/>
              <a:t>من الأجهزة التي تستخدم لحفظ المعلومات والبيانات والبرامج وأنظمة التشغيل كل حسب الهدف الذي صمم </a:t>
            </a:r>
            <a:r>
              <a:rPr lang="ar-IQ" dirty="0" err="1" smtClean="0"/>
              <a:t>لأجله.</a:t>
            </a:r>
            <a:r>
              <a:rPr lang="ar-IQ" dirty="0" smtClean="0"/>
              <a:t> وتقسم إلى نوعين هما </a:t>
            </a:r>
            <a:r>
              <a:rPr lang="ar-IQ" dirty="0" err="1" smtClean="0"/>
              <a:t>كالآتي:</a:t>
            </a:r>
            <a:endParaRPr lang="ar-IQ" dirty="0" smtClean="0"/>
          </a:p>
          <a:p>
            <a:pPr algn="just"/>
            <a:r>
              <a:rPr lang="ar-IQ" b="1" dirty="0" smtClean="0"/>
              <a:t>وحدات تخزين داخلية</a:t>
            </a:r>
            <a:r>
              <a:rPr lang="ar-IQ" dirty="0" smtClean="0"/>
              <a:t>: مثل الأقراص </a:t>
            </a:r>
            <a:r>
              <a:rPr lang="ar-IQ" dirty="0" err="1" smtClean="0"/>
              <a:t>الصلبة (</a:t>
            </a:r>
            <a:r>
              <a:rPr lang="en-MY" dirty="0" smtClean="0"/>
              <a:t>Hard Disks).</a:t>
            </a:r>
          </a:p>
          <a:p>
            <a:pPr algn="just"/>
            <a:r>
              <a:rPr lang="ar-IQ" b="1" dirty="0" smtClean="0"/>
              <a:t>وحدات تخزين خارجية</a:t>
            </a:r>
            <a:r>
              <a:rPr lang="ar-IQ" dirty="0" smtClean="0"/>
              <a:t>، ومن أمثلة </a:t>
            </a:r>
            <a:r>
              <a:rPr lang="ar-IQ" dirty="0" err="1" smtClean="0"/>
              <a:t>ذلك:</a:t>
            </a:r>
            <a:endParaRPr lang="ar-IQ" dirty="0" smtClean="0"/>
          </a:p>
          <a:p>
            <a:pPr algn="just"/>
            <a:r>
              <a:rPr lang="ar-IQ" dirty="0" smtClean="0"/>
              <a:t>القرص المضغوط </a:t>
            </a:r>
            <a:r>
              <a:rPr lang="en-MY" dirty="0" smtClean="0"/>
              <a:t>CD/DVD</a:t>
            </a:r>
          </a:p>
          <a:p>
            <a:pPr algn="just"/>
            <a:r>
              <a:rPr lang="ar-IQ" dirty="0" smtClean="0"/>
              <a:t>بطاقات الذاكرة </a:t>
            </a:r>
            <a:r>
              <a:rPr lang="en-MY" dirty="0" smtClean="0"/>
              <a:t>Memory cards</a:t>
            </a:r>
          </a:p>
          <a:p>
            <a:pPr algn="just"/>
            <a:r>
              <a:rPr lang="ar-IQ" dirty="0" smtClean="0"/>
              <a:t>الذاكرة الضوئية </a:t>
            </a:r>
            <a:r>
              <a:rPr lang="en-MY" dirty="0" smtClean="0"/>
              <a:t>Flash memory</a:t>
            </a:r>
          </a:p>
          <a:p>
            <a:pPr algn="just"/>
            <a:r>
              <a:rPr lang="ar-IQ" dirty="0" smtClean="0"/>
              <a:t>الأقراص الصلبة الخارجية</a:t>
            </a:r>
          </a:p>
        </p:txBody>
      </p:sp>
    </p:spTree>
  </p:cSld>
  <p:clrMapOvr>
    <a:masterClrMapping/>
  </p:clrMapOvr>
  <p:transition>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dirty="0" smtClean="0">
                <a:solidFill>
                  <a:srgbClr val="0070C0"/>
                </a:solidFill>
              </a:rPr>
              <a:t>مكونات الحاسوب البرمجية</a:t>
            </a:r>
            <a:endParaRPr lang="ar-IQ" dirty="0">
              <a:solidFill>
                <a:srgbClr val="0070C0"/>
              </a:solidFill>
            </a:endParaRPr>
          </a:p>
        </p:txBody>
      </p:sp>
      <p:sp>
        <p:nvSpPr>
          <p:cNvPr id="3" name="عنصر نائب للمحتوى 2"/>
          <p:cNvSpPr>
            <a:spLocks noGrp="1"/>
          </p:cNvSpPr>
          <p:nvPr>
            <p:ph idx="1"/>
          </p:nvPr>
        </p:nvSpPr>
        <p:spPr/>
        <p:txBody>
          <a:bodyPr/>
          <a:lstStyle/>
          <a:p>
            <a:pPr algn="just"/>
            <a:r>
              <a:rPr lang="ar-IQ" dirty="0" smtClean="0"/>
              <a:t>إن جهاز الحاسوب ذاته آلة صماء، فالعتاد وحده لا يشكل جهاز الحاسوب، والبرمجيات هي التي تجعل الحياة تدب في أوصاله، فنستطيع التواصل معه وتلقينه الأوامر ليقوم بمهامه المطلوبة </a:t>
            </a:r>
            <a:r>
              <a:rPr lang="ar-IQ" dirty="0" err="1" smtClean="0"/>
              <a:t>منه.</a:t>
            </a:r>
            <a:r>
              <a:rPr lang="ar-IQ" dirty="0" smtClean="0"/>
              <a:t> وما زالت البرمجيات بشكل عام تتطور يوما بعد يوم ويبنى منها الجديد والغريب، لتصبح مستخدمة في جل مجالات الحياة.</a:t>
            </a:r>
            <a:endParaRPr lang="ar-IQ" dirty="0"/>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3600" b="1" dirty="0" smtClean="0"/>
              <a:t>الوحدة </a:t>
            </a:r>
            <a:r>
              <a:rPr lang="ar-IQ" sz="3600" b="1" dirty="0" err="1" smtClean="0"/>
              <a:t>الأولى </a:t>
            </a:r>
            <a:r>
              <a:rPr lang="ar-IQ" sz="3600" b="1" dirty="0" smtClean="0"/>
              <a:t>- أساسيات نظام الحاسوب</a:t>
            </a:r>
            <a:endParaRPr lang="ar-IQ" sz="3600" dirty="0"/>
          </a:p>
        </p:txBody>
      </p:sp>
      <p:sp>
        <p:nvSpPr>
          <p:cNvPr id="3" name="عنصر نائب للمحتوى 2"/>
          <p:cNvSpPr>
            <a:spLocks noGrp="1"/>
          </p:cNvSpPr>
          <p:nvPr>
            <p:ph idx="1"/>
          </p:nvPr>
        </p:nvSpPr>
        <p:spPr/>
        <p:txBody>
          <a:bodyPr/>
          <a:lstStyle/>
          <a:p>
            <a:pPr algn="just"/>
            <a:r>
              <a:rPr lang="ar-IQ" dirty="0" smtClean="0"/>
              <a:t>تأثير الحاسوب على حياتنا أصبح واضحاً بسلبياته </a:t>
            </a:r>
            <a:r>
              <a:rPr lang="ar-IQ" dirty="0" err="1" smtClean="0"/>
              <a:t>وإيجابياته.</a:t>
            </a:r>
            <a:r>
              <a:rPr lang="ar-IQ" dirty="0" smtClean="0"/>
              <a:t> ومهما كان له من سلبيات فلا أحد ينكر الإضافات النوعية والإيجابية على كل مجالات الحياة التي يقوم </a:t>
            </a:r>
            <a:r>
              <a:rPr lang="ar-IQ" dirty="0" err="1" smtClean="0"/>
              <a:t>بها</a:t>
            </a:r>
            <a:r>
              <a:rPr lang="ar-IQ" dirty="0" smtClean="0"/>
              <a:t> الحاسوب بأشكاله </a:t>
            </a:r>
            <a:r>
              <a:rPr lang="ar-IQ" dirty="0" err="1" smtClean="0"/>
              <a:t>المختلفة.</a:t>
            </a:r>
            <a:r>
              <a:rPr lang="ar-IQ" dirty="0" smtClean="0"/>
              <a:t> وان ذلك يدلل على أهمية رفع مستوى الثقافة الحاسوبية لدى أفراد المجتمع بمختلف أماكن تواجدهم، وذلك لأن استخدام الحاسوب يمس جميع جوانب حياتهم الوظيفية والاجتماعية والعلمية </a:t>
            </a:r>
            <a:r>
              <a:rPr lang="ar-IQ" dirty="0" err="1" smtClean="0"/>
              <a:t>والمهنية ....الخ.</a:t>
            </a:r>
            <a:r>
              <a:rPr lang="ar-IQ" dirty="0" smtClean="0"/>
              <a:t> وهذه الوحدة تهدف بمجملها إلى التعرف على أساسيات نظام الحاسوب بشكل عام ووفق أهداف تفصيلية كما سنبين لاحقاً.</a:t>
            </a:r>
            <a:endParaRPr lang="ar-IQ" dirty="0"/>
          </a:p>
        </p:txBody>
      </p:sp>
    </p:spTree>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7" y="886691"/>
            <a:ext cx="3560619" cy="1482436"/>
          </a:xfrm>
        </p:spPr>
        <p:txBody>
          <a:bodyPr>
            <a:noAutofit/>
          </a:bodyPr>
          <a:lstStyle/>
          <a:p>
            <a:pPr algn="ctr"/>
            <a:r>
              <a:rPr lang="en-US" sz="2400" dirty="0" smtClean="0">
                <a:latin typeface="Times New Roman" pitchFamily="18" charset="0"/>
                <a:cs typeface="Times New Roman" pitchFamily="18" charset="0"/>
              </a:rPr>
              <a:t>University Of </a:t>
            </a:r>
            <a:r>
              <a:rPr lang="en-US" sz="2400" dirty="0" err="1" smtClean="0">
                <a:latin typeface="Times New Roman" pitchFamily="18" charset="0"/>
                <a:cs typeface="Times New Roman" pitchFamily="18" charset="0"/>
              </a:rPr>
              <a:t>Basrah</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College Of Administration And economic</a:t>
            </a:r>
            <a:r>
              <a:rPr lang="en-MY" sz="2400" dirty="0" smtClean="0">
                <a:latin typeface="Times New Roman" pitchFamily="18" charset="0"/>
                <a:cs typeface="Times New Roman" pitchFamily="18" charset="0"/>
              </a:rPr>
              <a:t/>
            </a:r>
            <a:br>
              <a:rPr lang="en-MY" sz="2400" dirty="0" smtClean="0">
                <a:latin typeface="Times New Roman" pitchFamily="18" charset="0"/>
                <a:cs typeface="Times New Roman" pitchFamily="18" charset="0"/>
              </a:rPr>
            </a:br>
            <a:endParaRPr lang="en-US" sz="2400" dirty="0"/>
          </a:p>
        </p:txBody>
      </p:sp>
      <p:sp>
        <p:nvSpPr>
          <p:cNvPr id="3" name="Content Placeholder 2"/>
          <p:cNvSpPr>
            <a:spLocks noGrp="1"/>
          </p:cNvSpPr>
          <p:nvPr>
            <p:ph idx="1"/>
          </p:nvPr>
        </p:nvSpPr>
        <p:spPr>
          <a:xfrm>
            <a:off x="838201" y="2286001"/>
            <a:ext cx="10577945" cy="2092036"/>
          </a:xfrm>
        </p:spPr>
        <p:txBody>
          <a:bodyPr>
            <a:noAutofit/>
          </a:bodyPr>
          <a:lstStyle/>
          <a:p>
            <a:pPr algn="ctr">
              <a:buNone/>
            </a:pPr>
            <a:r>
              <a:rPr lang="ar-IQ" sz="4400" b="1" dirty="0" smtClean="0">
                <a:solidFill>
                  <a:srgbClr val="0070C0"/>
                </a:solidFill>
                <a:cs typeface="+mj-cs"/>
              </a:rPr>
              <a:t>مقرر </a:t>
            </a:r>
            <a:r>
              <a:rPr lang="ar-IQ" sz="4400" b="1" dirty="0" err="1" smtClean="0">
                <a:solidFill>
                  <a:srgbClr val="0070C0"/>
                </a:solidFill>
                <a:cs typeface="+mj-cs"/>
              </a:rPr>
              <a:t>مبادىء</a:t>
            </a:r>
            <a:r>
              <a:rPr lang="ar-IQ" sz="4400" b="1" dirty="0" smtClean="0">
                <a:solidFill>
                  <a:srgbClr val="0070C0"/>
                </a:solidFill>
                <a:cs typeface="+mj-cs"/>
              </a:rPr>
              <a:t> الحاسوب</a:t>
            </a:r>
          </a:p>
          <a:p>
            <a:pPr algn="ctr">
              <a:buNone/>
            </a:pPr>
            <a:r>
              <a:rPr lang="en-US" sz="4400" b="1" dirty="0" smtClean="0">
                <a:solidFill>
                  <a:srgbClr val="0070C0"/>
                </a:solidFill>
                <a:cs typeface="+mj-cs"/>
              </a:rPr>
              <a:t>COM 1</a:t>
            </a:r>
            <a:endParaRPr lang="ar-IQ" sz="4400" b="1" dirty="0" smtClean="0">
              <a:solidFill>
                <a:srgbClr val="0070C0"/>
              </a:solidFill>
              <a:cs typeface="+mj-cs"/>
            </a:endParaRPr>
          </a:p>
          <a:p>
            <a:pPr algn="ctr">
              <a:buNone/>
            </a:pPr>
            <a:r>
              <a:rPr lang="ar-IQ" sz="4400" b="1" dirty="0" err="1" smtClean="0">
                <a:solidFill>
                  <a:srgbClr val="0070C0"/>
                </a:solidFill>
                <a:cs typeface="+mj-cs"/>
              </a:rPr>
              <a:t>المحاظرة</a:t>
            </a:r>
            <a:r>
              <a:rPr lang="ar-IQ" sz="4400" b="1" dirty="0" smtClean="0">
                <a:solidFill>
                  <a:srgbClr val="0070C0"/>
                </a:solidFill>
                <a:cs typeface="+mj-cs"/>
              </a:rPr>
              <a:t> </a:t>
            </a:r>
            <a:r>
              <a:rPr lang="ar-IQ" sz="4400" b="1" dirty="0" smtClean="0">
                <a:solidFill>
                  <a:srgbClr val="0070C0"/>
                </a:solidFill>
                <a:cs typeface="+mj-cs"/>
              </a:rPr>
              <a:t>الثامنة</a:t>
            </a:r>
            <a:endParaRPr lang="en-US" sz="4400" b="1" dirty="0">
              <a:solidFill>
                <a:srgbClr val="0070C0"/>
              </a:solidFill>
              <a:cs typeface="+mj-cs"/>
            </a:endParaRPr>
          </a:p>
        </p:txBody>
      </p:sp>
      <p:pic>
        <p:nvPicPr>
          <p:cNvPr id="1028" name="Picture 4" descr="نتيجة بحث الصور عن جامعة البصرة&quot;"/>
          <p:cNvPicPr>
            <a:picLocks noChangeAspect="1" noChangeArrowheads="1"/>
          </p:cNvPicPr>
          <p:nvPr/>
        </p:nvPicPr>
        <p:blipFill>
          <a:blip r:embed="rId2" cstate="print"/>
          <a:srcRect/>
          <a:stretch>
            <a:fillRect/>
          </a:stretch>
        </p:blipFill>
        <p:spPr bwMode="auto">
          <a:xfrm>
            <a:off x="9684328" y="665018"/>
            <a:ext cx="1974418" cy="1614199"/>
          </a:xfrm>
          <a:prstGeom prst="rect">
            <a:avLst/>
          </a:prstGeom>
          <a:noFill/>
        </p:spPr>
      </p:pic>
      <p:sp>
        <p:nvSpPr>
          <p:cNvPr id="8" name="مربع نص 7"/>
          <p:cNvSpPr txBox="1"/>
          <p:nvPr/>
        </p:nvSpPr>
        <p:spPr>
          <a:xfrm>
            <a:off x="4031673" y="4918364"/>
            <a:ext cx="4059382" cy="1077218"/>
          </a:xfrm>
          <a:prstGeom prst="rect">
            <a:avLst/>
          </a:prstGeom>
          <a:noFill/>
        </p:spPr>
        <p:txBody>
          <a:bodyPr wrap="square" rtlCol="1">
            <a:spAutoFit/>
          </a:bodyPr>
          <a:lstStyle/>
          <a:p>
            <a:pPr algn="ctr"/>
            <a:endParaRPr lang="ar-IQ" sz="3200" b="1" dirty="0" smtClean="0"/>
          </a:p>
          <a:p>
            <a:pPr algn="ctr"/>
            <a:r>
              <a:rPr lang="ar-IQ" sz="3200" b="1" dirty="0" smtClean="0"/>
              <a:t>م.م حيدر صلاح هاشم</a:t>
            </a:r>
            <a:endParaRPr lang="ar-IQ" sz="3200" b="1" dirty="0"/>
          </a:p>
        </p:txBody>
      </p:sp>
      <p:sp>
        <p:nvSpPr>
          <p:cNvPr id="9" name="مربع نص 8"/>
          <p:cNvSpPr txBox="1"/>
          <p:nvPr/>
        </p:nvSpPr>
        <p:spPr>
          <a:xfrm>
            <a:off x="4655127" y="6054436"/>
            <a:ext cx="3020291" cy="523220"/>
          </a:xfrm>
          <a:prstGeom prst="rect">
            <a:avLst/>
          </a:prstGeom>
          <a:noFill/>
        </p:spPr>
        <p:txBody>
          <a:bodyPr wrap="square" rtlCol="1">
            <a:spAutoFit/>
          </a:bodyPr>
          <a:lstStyle/>
          <a:p>
            <a:pPr algn="ctr"/>
            <a:r>
              <a:rPr lang="ar-IQ" sz="2800" b="1" dirty="0" smtClean="0"/>
              <a:t>2019-2020</a:t>
            </a:r>
            <a:endParaRPr lang="ar-IQ" sz="2800" b="1" dirty="0"/>
          </a:p>
        </p:txBody>
      </p:sp>
    </p:spTree>
    <p:extLst>
      <p:ext uri="{BB962C8B-B14F-4D97-AF65-F5344CB8AC3E}">
        <p14:creationId xmlns="" xmlns:p14="http://schemas.microsoft.com/office/powerpoint/2010/main" val="2627118703"/>
      </p:ext>
    </p:extLst>
  </p:cSld>
  <p:clrMapOvr>
    <a:masterClrMapping/>
  </p:clrMapOvr>
  <p:transition>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0070C0"/>
                </a:solidFill>
              </a:rPr>
              <a:t>مكونات الحاسوب </a:t>
            </a:r>
            <a:r>
              <a:rPr lang="ar-IQ" dirty="0" err="1" smtClean="0">
                <a:solidFill>
                  <a:srgbClr val="0070C0"/>
                </a:solidFill>
              </a:rPr>
              <a:t>البرمجية ....</a:t>
            </a:r>
            <a:endParaRPr lang="ar-IQ" dirty="0"/>
          </a:p>
        </p:txBody>
      </p:sp>
      <p:sp>
        <p:nvSpPr>
          <p:cNvPr id="3" name="عنصر نائب للمحتوى 2"/>
          <p:cNvSpPr>
            <a:spLocks noGrp="1"/>
          </p:cNvSpPr>
          <p:nvPr>
            <p:ph idx="1"/>
          </p:nvPr>
        </p:nvSpPr>
        <p:spPr/>
        <p:txBody>
          <a:bodyPr>
            <a:normAutofit fontScale="77500" lnSpcReduction="20000"/>
          </a:bodyPr>
          <a:lstStyle/>
          <a:p>
            <a:pPr algn="just"/>
            <a:r>
              <a:rPr lang="ar-IQ" b="1" dirty="0" smtClean="0"/>
              <a:t>البرامج أو البرمجيات:</a:t>
            </a:r>
            <a:r>
              <a:rPr lang="ar-IQ" dirty="0" smtClean="0"/>
              <a:t> عبارة عن مجموعة من الأوامر والتعليمات مرتبة بتسلسل معين ويقوم الجهاز بتنفيذها لتحقيق غرض معين.</a:t>
            </a:r>
          </a:p>
          <a:p>
            <a:pPr algn="just"/>
            <a:r>
              <a:rPr lang="ar-IQ" b="1" dirty="0" smtClean="0"/>
              <a:t>أنواع برمجيات </a:t>
            </a:r>
            <a:r>
              <a:rPr lang="ar-IQ" b="1" dirty="0" err="1" smtClean="0"/>
              <a:t>الحاسوب:</a:t>
            </a:r>
            <a:endParaRPr lang="ar-IQ" dirty="0" smtClean="0"/>
          </a:p>
          <a:p>
            <a:pPr algn="just"/>
            <a:r>
              <a:rPr lang="ar-IQ" b="1" dirty="0" smtClean="0"/>
              <a:t>أنظمة التشغيل:</a:t>
            </a:r>
            <a:r>
              <a:rPr lang="ar-IQ" dirty="0" smtClean="0"/>
              <a:t> مثل نظام التشغيل </a:t>
            </a:r>
            <a:r>
              <a:rPr lang="ar-IQ" dirty="0" err="1" smtClean="0"/>
              <a:t>ويندوز (</a:t>
            </a:r>
            <a:r>
              <a:rPr lang="en-MY" dirty="0" smtClean="0"/>
              <a:t>Windows) </a:t>
            </a:r>
            <a:r>
              <a:rPr lang="ar-IQ" dirty="0" smtClean="0"/>
              <a:t>او </a:t>
            </a:r>
            <a:r>
              <a:rPr lang="ar-IQ" dirty="0" err="1" smtClean="0"/>
              <a:t>لينكس (</a:t>
            </a:r>
            <a:r>
              <a:rPr lang="en-MY" dirty="0" smtClean="0"/>
              <a:t>Linux).</a:t>
            </a:r>
          </a:p>
          <a:p>
            <a:pPr algn="just"/>
            <a:r>
              <a:rPr lang="ar-IQ" b="1" dirty="0" smtClean="0"/>
              <a:t>لغات البرمجة:</a:t>
            </a:r>
            <a:r>
              <a:rPr lang="ar-IQ" dirty="0" smtClean="0"/>
              <a:t> وهي عبارة عن مجموعة من التعليمات والأوامر والقواعد التي يمكن من خلالها تصميم وكتابة برمجيات وتطبيقات الحاسوب المختلفة.</a:t>
            </a:r>
          </a:p>
          <a:p>
            <a:pPr algn="just"/>
            <a:r>
              <a:rPr lang="ar-IQ" b="1" dirty="0" smtClean="0"/>
              <a:t>البرامج المساعدة </a:t>
            </a:r>
            <a:r>
              <a:rPr lang="en-MY" b="1" dirty="0" smtClean="0"/>
              <a:t>Utility Programs:</a:t>
            </a:r>
            <a:r>
              <a:rPr lang="en-MY" dirty="0" smtClean="0"/>
              <a:t> </a:t>
            </a:r>
            <a:r>
              <a:rPr lang="ar-IQ" dirty="0" smtClean="0"/>
              <a:t>هي برمجيات مرافقة ومساندة لنظم التشغيل لإنجاز بعض المهام مثل تفحص الأقراص وإصلاح أخطائها وتقسيمها وتجزئتها.</a:t>
            </a:r>
          </a:p>
          <a:p>
            <a:pPr algn="just"/>
            <a:r>
              <a:rPr lang="ar-IQ" b="1" dirty="0" smtClean="0"/>
              <a:t>تطبيقات سطح المكتب:</a:t>
            </a:r>
            <a:r>
              <a:rPr lang="ar-IQ" dirty="0" smtClean="0"/>
              <a:t> وهي عبارة عن حزمة من الأوامر التي تؤدي وظيفة معينه وتعمل من خلال نظام التشغيل، مثل تطبيقات مايكروسوفت أوفيس </a:t>
            </a:r>
            <a:r>
              <a:rPr lang="en-MY" dirty="0" smtClean="0"/>
              <a:t>Ms Office، </a:t>
            </a:r>
            <a:r>
              <a:rPr lang="ar-IQ" dirty="0" smtClean="0"/>
              <a:t>ألعاب الفيديو، مضادات الفيروسات، متصفحات الإنترنت وغيرها.</a:t>
            </a:r>
          </a:p>
          <a:p>
            <a:pPr algn="just"/>
            <a:r>
              <a:rPr lang="ar-IQ" b="1" dirty="0" smtClean="0"/>
              <a:t>تطبيقات الهواتف الذكية:</a:t>
            </a:r>
            <a:r>
              <a:rPr lang="ar-IQ" dirty="0" smtClean="0"/>
              <a:t> وهي عبارة عن حزمة خاصة من الأوامر التي تؤدي وظيفة معينه وتعمل من خلال نظام التشغيل الخاص بالهاتف المحمول ويمكن الحصول عليها للأجهزة العاملة بنظام التشغيل </a:t>
            </a:r>
            <a:r>
              <a:rPr lang="ar-IQ" dirty="0" err="1" smtClean="0"/>
              <a:t>أندرويد</a:t>
            </a:r>
            <a:r>
              <a:rPr lang="ar-IQ" dirty="0" smtClean="0"/>
              <a:t> </a:t>
            </a:r>
            <a:r>
              <a:rPr lang="en-MY" dirty="0" smtClean="0"/>
              <a:t>Android </a:t>
            </a:r>
            <a:r>
              <a:rPr lang="ar-IQ" dirty="0" smtClean="0"/>
              <a:t>من سوق بليه </a:t>
            </a:r>
            <a:r>
              <a:rPr lang="en-MY" dirty="0" smtClean="0"/>
              <a:t>Play Store </a:t>
            </a:r>
            <a:r>
              <a:rPr lang="ar-IQ" dirty="0" smtClean="0"/>
              <a:t>و للأجهزة العاملة بنظام </a:t>
            </a:r>
            <a:r>
              <a:rPr lang="en-MY" dirty="0" smtClean="0"/>
              <a:t>O.S </a:t>
            </a:r>
            <a:r>
              <a:rPr lang="ar-IQ" dirty="0" smtClean="0"/>
              <a:t>من آب </a:t>
            </a:r>
            <a:r>
              <a:rPr lang="ar-IQ" dirty="0" err="1" smtClean="0"/>
              <a:t>ستور</a:t>
            </a:r>
            <a:r>
              <a:rPr lang="ar-IQ" dirty="0" smtClean="0"/>
              <a:t> </a:t>
            </a:r>
            <a:r>
              <a:rPr lang="en-MY" dirty="0" smtClean="0"/>
              <a:t>App Store.  </a:t>
            </a:r>
          </a:p>
          <a:p>
            <a:pPr algn="just"/>
            <a:r>
              <a:rPr lang="ar-IQ" b="1" dirty="0" smtClean="0"/>
              <a:t>تطبيقات الويب:</a:t>
            </a:r>
            <a:r>
              <a:rPr lang="ar-IQ" dirty="0" smtClean="0"/>
              <a:t> وهي عبارة عن حزمة من الأوامر التي تؤدي وظيفة معينة وتعمل من خلال متصفحات الإنترنت ولا يحتاج المستخدم لإعدادها وتهيئتها مسبقاً على الحاسوب.</a:t>
            </a:r>
          </a:p>
          <a:p>
            <a:pPr algn="just"/>
            <a:endParaRPr lang="ar-IQ" dirty="0"/>
          </a:p>
        </p:txBody>
      </p:sp>
    </p:spTree>
  </p:cSld>
  <p:clrMapOvr>
    <a:masterClrMapping/>
  </p:clrMapOvr>
  <p:transition>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نظام التشغيل</a:t>
            </a:r>
            <a:endParaRPr lang="ar-IQ" dirty="0"/>
          </a:p>
        </p:txBody>
      </p:sp>
      <p:sp>
        <p:nvSpPr>
          <p:cNvPr id="3" name="عنصر نائب للمحتوى 2"/>
          <p:cNvSpPr>
            <a:spLocks noGrp="1"/>
          </p:cNvSpPr>
          <p:nvPr>
            <p:ph idx="1"/>
          </p:nvPr>
        </p:nvSpPr>
        <p:spPr/>
        <p:txBody>
          <a:bodyPr>
            <a:normAutofit lnSpcReduction="10000"/>
          </a:bodyPr>
          <a:lstStyle/>
          <a:p>
            <a:pPr algn="just"/>
            <a:r>
              <a:rPr lang="ar-IQ" b="1" dirty="0" smtClean="0"/>
              <a:t>نظام التشغيل</a:t>
            </a:r>
            <a:r>
              <a:rPr lang="ar-IQ" dirty="0" smtClean="0"/>
              <a:t> هو عبارة عن مجموعة من البرامج التي تستخدم في تشغيل الحاسب وفي التعامل مع مكوناته وفي إدارة البرامج والتطبيقات.</a:t>
            </a:r>
          </a:p>
          <a:p>
            <a:pPr algn="just">
              <a:buNone/>
            </a:pPr>
            <a:r>
              <a:rPr lang="ar-IQ" dirty="0" smtClean="0"/>
              <a:t> </a:t>
            </a:r>
            <a:r>
              <a:rPr lang="ar-IQ" b="1" dirty="0" smtClean="0">
                <a:hlinkClick r:id="rId2"/>
              </a:rPr>
              <a:t>وظائف نظام التشغيل</a:t>
            </a:r>
            <a:endParaRPr lang="ar-IQ" dirty="0" smtClean="0"/>
          </a:p>
          <a:p>
            <a:pPr algn="just">
              <a:buNone/>
            </a:pPr>
            <a:r>
              <a:rPr lang="ar-IQ" dirty="0" smtClean="0"/>
              <a:t>لنظم التشغيل مهام ووظائف متعددة تتعلق بعمليات تشغيل الحاسب والتحكم في مكوناته وأجهزته المادية </a:t>
            </a:r>
            <a:r>
              <a:rPr lang="ar-IQ" dirty="0" err="1" smtClean="0"/>
              <a:t>وملحقاته.</a:t>
            </a:r>
            <a:r>
              <a:rPr lang="ar-IQ" dirty="0" smtClean="0"/>
              <a:t> ويمكننا أن نحدد أهم مهام نظام التشغيل في النقاط </a:t>
            </a:r>
            <a:r>
              <a:rPr lang="ar-IQ" dirty="0" err="1" smtClean="0"/>
              <a:t>التالية:</a:t>
            </a:r>
            <a:endParaRPr lang="ar-IQ" dirty="0" smtClean="0"/>
          </a:p>
          <a:p>
            <a:pPr algn="just"/>
            <a:r>
              <a:rPr lang="ar-IQ" dirty="0" smtClean="0"/>
              <a:t>التحكم في مسار البيانات.</a:t>
            </a:r>
          </a:p>
          <a:p>
            <a:pPr algn="just"/>
            <a:r>
              <a:rPr lang="ar-IQ" dirty="0" smtClean="0"/>
              <a:t>تحميل البرامج إلى الذاكرة.</a:t>
            </a:r>
          </a:p>
          <a:p>
            <a:pPr algn="just"/>
            <a:r>
              <a:rPr lang="ar-IQ" dirty="0" smtClean="0"/>
              <a:t>التحكم في وحدة الذاكرة الرئيسية.</a:t>
            </a:r>
          </a:p>
          <a:p>
            <a:pPr algn="just"/>
            <a:r>
              <a:rPr lang="ar-IQ" dirty="0" smtClean="0"/>
              <a:t>التحكم في وحدات الإدخال و الإخراج.</a:t>
            </a:r>
          </a:p>
          <a:p>
            <a:pPr algn="just"/>
            <a:r>
              <a:rPr lang="ar-IQ" dirty="0" smtClean="0"/>
              <a:t>اكتشاف الأعطال.</a:t>
            </a:r>
          </a:p>
          <a:p>
            <a:pPr algn="just"/>
            <a:endParaRPr lang="ar-IQ" dirty="0"/>
          </a:p>
        </p:txBody>
      </p:sp>
    </p:spTree>
  </p:cSld>
  <p:clrMapOvr>
    <a:masterClrMapping/>
  </p:clrMapOvr>
  <p:transition>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نظام </a:t>
            </a:r>
            <a:r>
              <a:rPr lang="ar-IQ" dirty="0" err="1" smtClean="0"/>
              <a:t>التشغيل ....</a:t>
            </a:r>
            <a:endParaRPr lang="ar-IQ" dirty="0"/>
          </a:p>
        </p:txBody>
      </p:sp>
      <p:sp>
        <p:nvSpPr>
          <p:cNvPr id="3" name="عنصر نائب للمحتوى 2"/>
          <p:cNvSpPr>
            <a:spLocks noGrp="1"/>
          </p:cNvSpPr>
          <p:nvPr>
            <p:ph idx="1"/>
          </p:nvPr>
        </p:nvSpPr>
        <p:spPr/>
        <p:txBody>
          <a:bodyPr>
            <a:normAutofit lnSpcReduction="10000"/>
          </a:bodyPr>
          <a:lstStyle/>
          <a:p>
            <a:pPr algn="just">
              <a:buNone/>
            </a:pPr>
            <a:r>
              <a:rPr lang="ar-IQ" dirty="0" smtClean="0"/>
              <a:t> </a:t>
            </a:r>
            <a:r>
              <a:rPr lang="ar-IQ" b="1" dirty="0" smtClean="0">
                <a:hlinkClick r:id="rId2"/>
              </a:rPr>
              <a:t>كيفية عمل نظام التشغيل</a:t>
            </a:r>
            <a:endParaRPr lang="ar-IQ" dirty="0" smtClean="0"/>
          </a:p>
          <a:p>
            <a:pPr algn="just">
              <a:buNone/>
            </a:pPr>
            <a:r>
              <a:rPr lang="ar-IQ" dirty="0" smtClean="0"/>
              <a:t>كثيرا ما نتساءل كيف يعمل نظام التشغيل وما هي المبادئ التي يقوم عليها النظام، النقاط التالية توضح كيفية عمل نظام </a:t>
            </a:r>
            <a:r>
              <a:rPr lang="ar-IQ" dirty="0" err="1" smtClean="0"/>
              <a:t>التشغيل:</a:t>
            </a:r>
            <a:endParaRPr lang="ar-IQ" dirty="0" smtClean="0"/>
          </a:p>
          <a:p>
            <a:pPr algn="just"/>
            <a:r>
              <a:rPr lang="ar-IQ" dirty="0" smtClean="0"/>
              <a:t>قراءة وتنفيذ التعليمات والأوامر المخزنة في الذاكرة</a:t>
            </a:r>
            <a:r>
              <a:rPr lang="ar-IQ" dirty="0" err="1" smtClean="0"/>
              <a:t>(</a:t>
            </a:r>
            <a:r>
              <a:rPr lang="en-MY" dirty="0" smtClean="0"/>
              <a:t>ROM).</a:t>
            </a:r>
          </a:p>
          <a:p>
            <a:pPr algn="just"/>
            <a:r>
              <a:rPr lang="ar-IQ" dirty="0" smtClean="0"/>
              <a:t>تحميل البرامج إلى الذاكرة.</a:t>
            </a:r>
          </a:p>
          <a:p>
            <a:pPr algn="just"/>
            <a:r>
              <a:rPr lang="ar-IQ" dirty="0" smtClean="0"/>
              <a:t>فحص وحدات الحاسب للتأكد من سلامتها.</a:t>
            </a:r>
          </a:p>
          <a:p>
            <a:pPr algn="just"/>
            <a:r>
              <a:rPr lang="ar-IQ" dirty="0" smtClean="0"/>
              <a:t>تحميل نظام التشغيل من الأقراص المرنة أو الضوئية.</a:t>
            </a:r>
          </a:p>
          <a:p>
            <a:pPr algn="just"/>
            <a:r>
              <a:rPr lang="ar-IQ" dirty="0" smtClean="0"/>
              <a:t>استلام أوامر من مستخدم الجهاز.</a:t>
            </a:r>
          </a:p>
          <a:p>
            <a:pPr algn="just"/>
            <a:r>
              <a:rPr lang="ar-IQ" dirty="0" smtClean="0"/>
              <a:t>تحميل البرامج التطبيقية وتنفيذ تعليماتها.</a:t>
            </a:r>
          </a:p>
          <a:p>
            <a:pPr algn="just"/>
            <a:r>
              <a:rPr lang="ar-IQ" dirty="0" smtClean="0"/>
              <a:t>العودة إلى نظام التشغيل وانتظار أوامر المستخدم.</a:t>
            </a:r>
          </a:p>
          <a:p>
            <a:pPr algn="just"/>
            <a:endParaRPr lang="ar-IQ" dirty="0"/>
          </a:p>
        </p:txBody>
      </p:sp>
    </p:spTree>
  </p:cSld>
  <p:clrMapOvr>
    <a:masterClrMapping/>
  </p:clrMapOvr>
  <p:transition>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نظام </a:t>
            </a:r>
            <a:r>
              <a:rPr lang="ar-IQ" dirty="0" err="1" smtClean="0"/>
              <a:t>التشغيل ....</a:t>
            </a:r>
            <a:endParaRPr lang="ar-IQ" dirty="0"/>
          </a:p>
        </p:txBody>
      </p:sp>
      <p:sp>
        <p:nvSpPr>
          <p:cNvPr id="3" name="عنصر نائب للمحتوى 2"/>
          <p:cNvSpPr>
            <a:spLocks noGrp="1"/>
          </p:cNvSpPr>
          <p:nvPr>
            <p:ph idx="1"/>
          </p:nvPr>
        </p:nvSpPr>
        <p:spPr/>
        <p:txBody>
          <a:bodyPr>
            <a:normAutofit fontScale="92500" lnSpcReduction="10000"/>
          </a:bodyPr>
          <a:lstStyle/>
          <a:p>
            <a:pPr algn="just"/>
            <a:r>
              <a:rPr lang="ar-IQ" sz="2800" b="1" dirty="0" smtClean="0">
                <a:hlinkClick r:id="rId2"/>
              </a:rPr>
              <a:t>أنواع أنظمة التشغيل</a:t>
            </a:r>
            <a:endParaRPr lang="ar-IQ" sz="4400" dirty="0" smtClean="0"/>
          </a:p>
          <a:p>
            <a:pPr algn="just"/>
            <a:r>
              <a:rPr lang="ar-IQ" sz="2800" b="1" dirty="0" smtClean="0"/>
              <a:t>نظام تشغيل </a:t>
            </a:r>
            <a:r>
              <a:rPr lang="ar-IQ" sz="2800" b="1" dirty="0" err="1" smtClean="0"/>
              <a:t>القرص (</a:t>
            </a:r>
            <a:r>
              <a:rPr lang="en-MY" sz="2800" b="1" dirty="0" smtClean="0"/>
              <a:t>Dos): </a:t>
            </a:r>
            <a:r>
              <a:rPr lang="ar-IQ" sz="2800" dirty="0" smtClean="0"/>
              <a:t>يتكون من مجموعة من البرامج و الأوامر و لكن لا يتيح للمستخدم تشغيل أكثر من برنامج في نفس الوقت و لا يتيح تنفيذ أكثر من </a:t>
            </a:r>
            <a:r>
              <a:rPr lang="ar-IQ" sz="2800" dirty="0" err="1" smtClean="0"/>
              <a:t>أمر.</a:t>
            </a:r>
            <a:r>
              <a:rPr lang="ar-IQ" sz="2800" dirty="0" smtClean="0"/>
              <a:t> يتعين أن تكون لديك خبرة في عالم الحاسوب لتعرف كيف تستخدمه، أي أنه لم يكن سهل الاستخدام، ويتم التعامل معه من خلال سطر الأوامر.</a:t>
            </a:r>
          </a:p>
          <a:p>
            <a:pPr algn="just"/>
            <a:r>
              <a:rPr lang="ar-IQ" sz="2800" b="1" dirty="0" smtClean="0"/>
              <a:t>نظام تشغيل </a:t>
            </a:r>
            <a:r>
              <a:rPr lang="ar-IQ" sz="2800" b="1" dirty="0" err="1" smtClean="0"/>
              <a:t>النوافذ (</a:t>
            </a:r>
            <a:r>
              <a:rPr lang="en-MY" sz="2800" b="1" dirty="0" smtClean="0"/>
              <a:t>Windows): </a:t>
            </a:r>
            <a:r>
              <a:rPr lang="ar-IQ" sz="2800" dirty="0" smtClean="0"/>
              <a:t>هو نظام تشغيل ذو واجهة </a:t>
            </a:r>
            <a:r>
              <a:rPr lang="ar-IQ" sz="2800" dirty="0" err="1" smtClean="0"/>
              <a:t>رسومية</a:t>
            </a:r>
            <a:r>
              <a:rPr lang="ar-IQ" sz="2800" dirty="0" smtClean="0"/>
              <a:t> </a:t>
            </a:r>
            <a:r>
              <a:rPr lang="en-MY" sz="2800" b="1" dirty="0" smtClean="0">
                <a:hlinkClick r:id="rId2"/>
              </a:rPr>
              <a:t>GUI</a:t>
            </a:r>
            <a:r>
              <a:rPr lang="en-MY" sz="2800" dirty="0" smtClean="0"/>
              <a:t> </a:t>
            </a:r>
            <a:r>
              <a:rPr lang="ar-IQ" sz="2800" dirty="0" smtClean="0"/>
              <a:t>أي أنه يمكنك التعامل معه من خلال الفأرة والقوائم المنسدلة ويسمح </a:t>
            </a:r>
            <a:r>
              <a:rPr lang="ar-IQ" sz="2800" dirty="0" err="1" smtClean="0"/>
              <a:t>بالتالي:</a:t>
            </a:r>
            <a:endParaRPr lang="ar-IQ" sz="2800" dirty="0" smtClean="0"/>
          </a:p>
          <a:p>
            <a:pPr lvl="1" algn="just"/>
            <a:r>
              <a:rPr lang="ar-IQ" dirty="0" smtClean="0"/>
              <a:t>تشغيل عدة برامج.</a:t>
            </a:r>
          </a:p>
          <a:p>
            <a:pPr lvl="1" algn="just"/>
            <a:r>
              <a:rPr lang="ar-IQ" dirty="0" smtClean="0"/>
              <a:t>إمكانية استخدام اللغة العربية وغيرها من اللغات كواجهة تطبيق.</a:t>
            </a:r>
          </a:p>
          <a:p>
            <a:pPr lvl="1" algn="just"/>
            <a:r>
              <a:rPr lang="ar-IQ" dirty="0" smtClean="0"/>
              <a:t>أصبح هناك استخدامات للفأرة غير الاختيار والتنفيذ بل دخل إلى مجال تثبيت الاعدادات ونسخ وحذف الملفات.</a:t>
            </a:r>
          </a:p>
          <a:p>
            <a:pPr lvl="1" algn="just"/>
            <a:r>
              <a:rPr lang="ar-IQ" dirty="0" smtClean="0"/>
              <a:t>تشغيل برامج الوسائط.</a:t>
            </a:r>
          </a:p>
          <a:p>
            <a:pPr algn="just"/>
            <a:endParaRPr lang="ar-IQ" dirty="0"/>
          </a:p>
        </p:txBody>
      </p:sp>
    </p:spTree>
  </p:cSld>
  <p:clrMapOvr>
    <a:masterClrMapping/>
  </p:clrMapOvr>
  <p:transition>
    <p:fade thruBlk="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7" y="886691"/>
            <a:ext cx="3560619" cy="1482436"/>
          </a:xfrm>
        </p:spPr>
        <p:txBody>
          <a:bodyPr>
            <a:noAutofit/>
          </a:bodyPr>
          <a:lstStyle/>
          <a:p>
            <a:pPr algn="ctr"/>
            <a:r>
              <a:rPr lang="en-US" sz="2400" dirty="0" smtClean="0">
                <a:latin typeface="Times New Roman" pitchFamily="18" charset="0"/>
                <a:cs typeface="Times New Roman" pitchFamily="18" charset="0"/>
              </a:rPr>
              <a:t>University Of </a:t>
            </a:r>
            <a:r>
              <a:rPr lang="en-US" sz="2400" dirty="0" err="1" smtClean="0">
                <a:latin typeface="Times New Roman" pitchFamily="18" charset="0"/>
                <a:cs typeface="Times New Roman" pitchFamily="18" charset="0"/>
              </a:rPr>
              <a:t>Basrah</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College Of Administration And economic</a:t>
            </a:r>
            <a:r>
              <a:rPr lang="en-MY" sz="2400" dirty="0" smtClean="0">
                <a:latin typeface="Times New Roman" pitchFamily="18" charset="0"/>
                <a:cs typeface="Times New Roman" pitchFamily="18" charset="0"/>
              </a:rPr>
              <a:t/>
            </a:r>
            <a:br>
              <a:rPr lang="en-MY" sz="2400" dirty="0" smtClean="0">
                <a:latin typeface="Times New Roman" pitchFamily="18" charset="0"/>
                <a:cs typeface="Times New Roman" pitchFamily="18" charset="0"/>
              </a:rPr>
            </a:br>
            <a:endParaRPr lang="en-US" sz="2400" dirty="0"/>
          </a:p>
        </p:txBody>
      </p:sp>
      <p:sp>
        <p:nvSpPr>
          <p:cNvPr id="3" name="Content Placeholder 2"/>
          <p:cNvSpPr>
            <a:spLocks noGrp="1"/>
          </p:cNvSpPr>
          <p:nvPr>
            <p:ph idx="1"/>
          </p:nvPr>
        </p:nvSpPr>
        <p:spPr>
          <a:xfrm>
            <a:off x="838201" y="2286001"/>
            <a:ext cx="10577945" cy="2092036"/>
          </a:xfrm>
        </p:spPr>
        <p:txBody>
          <a:bodyPr>
            <a:noAutofit/>
          </a:bodyPr>
          <a:lstStyle/>
          <a:p>
            <a:pPr algn="ctr">
              <a:buNone/>
            </a:pPr>
            <a:r>
              <a:rPr lang="ar-IQ" sz="4400" b="1" dirty="0" smtClean="0">
                <a:solidFill>
                  <a:srgbClr val="0070C0"/>
                </a:solidFill>
                <a:cs typeface="+mj-cs"/>
              </a:rPr>
              <a:t>مقرر </a:t>
            </a:r>
            <a:r>
              <a:rPr lang="ar-IQ" sz="4400" b="1" dirty="0" err="1" smtClean="0">
                <a:solidFill>
                  <a:srgbClr val="0070C0"/>
                </a:solidFill>
                <a:cs typeface="+mj-cs"/>
              </a:rPr>
              <a:t>مبادىء</a:t>
            </a:r>
            <a:r>
              <a:rPr lang="ar-IQ" sz="4400" b="1" dirty="0" smtClean="0">
                <a:solidFill>
                  <a:srgbClr val="0070C0"/>
                </a:solidFill>
                <a:cs typeface="+mj-cs"/>
              </a:rPr>
              <a:t> الحاسوب</a:t>
            </a:r>
          </a:p>
          <a:p>
            <a:pPr algn="ctr">
              <a:buNone/>
            </a:pPr>
            <a:r>
              <a:rPr lang="en-US" sz="4400" b="1" dirty="0" smtClean="0">
                <a:solidFill>
                  <a:srgbClr val="0070C0"/>
                </a:solidFill>
                <a:cs typeface="+mj-cs"/>
              </a:rPr>
              <a:t>COM 1</a:t>
            </a:r>
            <a:endParaRPr lang="ar-IQ" sz="4400" b="1" dirty="0" smtClean="0">
              <a:solidFill>
                <a:srgbClr val="0070C0"/>
              </a:solidFill>
              <a:cs typeface="+mj-cs"/>
            </a:endParaRPr>
          </a:p>
          <a:p>
            <a:pPr algn="ctr">
              <a:buNone/>
            </a:pPr>
            <a:r>
              <a:rPr lang="ar-IQ" sz="4400" b="1" dirty="0" err="1" smtClean="0">
                <a:solidFill>
                  <a:srgbClr val="0070C0"/>
                </a:solidFill>
                <a:cs typeface="+mj-cs"/>
              </a:rPr>
              <a:t>المحاظرة</a:t>
            </a:r>
            <a:r>
              <a:rPr lang="ar-IQ" sz="4400" b="1" dirty="0" smtClean="0">
                <a:solidFill>
                  <a:srgbClr val="0070C0"/>
                </a:solidFill>
                <a:cs typeface="+mj-cs"/>
              </a:rPr>
              <a:t> </a:t>
            </a:r>
            <a:r>
              <a:rPr lang="ar-IQ" sz="4400" b="1" dirty="0" smtClean="0">
                <a:solidFill>
                  <a:srgbClr val="0070C0"/>
                </a:solidFill>
                <a:cs typeface="+mj-cs"/>
              </a:rPr>
              <a:t>التاسعة</a:t>
            </a:r>
            <a:endParaRPr lang="en-US" sz="4400" b="1" dirty="0">
              <a:solidFill>
                <a:srgbClr val="0070C0"/>
              </a:solidFill>
              <a:cs typeface="+mj-cs"/>
            </a:endParaRPr>
          </a:p>
        </p:txBody>
      </p:sp>
      <p:pic>
        <p:nvPicPr>
          <p:cNvPr id="1028" name="Picture 4" descr="نتيجة بحث الصور عن جامعة البصرة&quot;"/>
          <p:cNvPicPr>
            <a:picLocks noChangeAspect="1" noChangeArrowheads="1"/>
          </p:cNvPicPr>
          <p:nvPr/>
        </p:nvPicPr>
        <p:blipFill>
          <a:blip r:embed="rId2" cstate="print"/>
          <a:srcRect/>
          <a:stretch>
            <a:fillRect/>
          </a:stretch>
        </p:blipFill>
        <p:spPr bwMode="auto">
          <a:xfrm>
            <a:off x="9684328" y="665018"/>
            <a:ext cx="1974418" cy="1614199"/>
          </a:xfrm>
          <a:prstGeom prst="rect">
            <a:avLst/>
          </a:prstGeom>
          <a:noFill/>
        </p:spPr>
      </p:pic>
      <p:sp>
        <p:nvSpPr>
          <p:cNvPr id="8" name="مربع نص 7"/>
          <p:cNvSpPr txBox="1"/>
          <p:nvPr/>
        </p:nvSpPr>
        <p:spPr>
          <a:xfrm>
            <a:off x="4031673" y="4918364"/>
            <a:ext cx="4059382" cy="1077218"/>
          </a:xfrm>
          <a:prstGeom prst="rect">
            <a:avLst/>
          </a:prstGeom>
          <a:noFill/>
        </p:spPr>
        <p:txBody>
          <a:bodyPr wrap="square" rtlCol="1">
            <a:spAutoFit/>
          </a:bodyPr>
          <a:lstStyle/>
          <a:p>
            <a:pPr algn="ctr"/>
            <a:endParaRPr lang="ar-IQ" sz="3200" b="1" dirty="0" smtClean="0"/>
          </a:p>
          <a:p>
            <a:pPr algn="ctr"/>
            <a:r>
              <a:rPr lang="ar-IQ" sz="3200" b="1" dirty="0" smtClean="0"/>
              <a:t>م.م حيدر صلاح هاشم</a:t>
            </a:r>
            <a:endParaRPr lang="ar-IQ" sz="3200" b="1" dirty="0"/>
          </a:p>
        </p:txBody>
      </p:sp>
      <p:sp>
        <p:nvSpPr>
          <p:cNvPr id="9" name="مربع نص 8"/>
          <p:cNvSpPr txBox="1"/>
          <p:nvPr/>
        </p:nvSpPr>
        <p:spPr>
          <a:xfrm>
            <a:off x="4655127" y="6054436"/>
            <a:ext cx="3020291" cy="523220"/>
          </a:xfrm>
          <a:prstGeom prst="rect">
            <a:avLst/>
          </a:prstGeom>
          <a:noFill/>
        </p:spPr>
        <p:txBody>
          <a:bodyPr wrap="square" rtlCol="1">
            <a:spAutoFit/>
          </a:bodyPr>
          <a:lstStyle/>
          <a:p>
            <a:pPr algn="ctr"/>
            <a:r>
              <a:rPr lang="ar-IQ" sz="2800" b="1" dirty="0" smtClean="0"/>
              <a:t>2019-2020</a:t>
            </a:r>
            <a:endParaRPr lang="ar-IQ" sz="2800" b="1" dirty="0"/>
          </a:p>
        </p:txBody>
      </p:sp>
    </p:spTree>
    <p:extLst>
      <p:ext uri="{BB962C8B-B14F-4D97-AF65-F5344CB8AC3E}">
        <p14:creationId xmlns="" xmlns:p14="http://schemas.microsoft.com/office/powerpoint/2010/main" val="2627118703"/>
      </p:ext>
    </p:extLst>
  </p:cSld>
  <p:clrMapOvr>
    <a:masterClrMapping/>
  </p:clrMapOvr>
  <p:transition>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أنظمة العد التنازلي</a:t>
            </a:r>
            <a:endParaRPr lang="ar-IQ" dirty="0"/>
          </a:p>
        </p:txBody>
      </p:sp>
      <p:sp>
        <p:nvSpPr>
          <p:cNvPr id="3" name="عنصر نائب للمحتوى 2"/>
          <p:cNvSpPr>
            <a:spLocks noGrp="1"/>
          </p:cNvSpPr>
          <p:nvPr>
            <p:ph idx="1"/>
          </p:nvPr>
        </p:nvSpPr>
        <p:spPr/>
        <p:txBody>
          <a:bodyPr/>
          <a:lstStyle/>
          <a:p>
            <a:pPr algn="just"/>
            <a:r>
              <a:rPr lang="ar-IQ" dirty="0" smtClean="0"/>
              <a:t>قبل اختراع الكتابة كان القدماء يقومون بالعد على أصابع اليد فكانت اليد تمثل الأعداد وعند انتهاء الأصابع كانوا يحتاجون إلى شخص آخر ليقوم بالعد، فكان الأول يمثل الآحاد و الثاني يمثل العشرات وعند اختراع الكتابة اجتهد العلماء لاختراع منظومة أعداد بدلاً من الأصابع فكانت هذه الأعداد هي الأعداد الأساسية </a:t>
            </a:r>
            <a:r>
              <a:rPr lang="ar-IQ" dirty="0" err="1" smtClean="0"/>
              <a:t>وهي </a:t>
            </a:r>
            <a:r>
              <a:rPr lang="ar-IQ" dirty="0" smtClean="0"/>
              <a:t>(من 0 حتى 9) وبإضافة الواحد إلى الصفر يتكون العدد 10 وهذا ما اعتمد عليه العلماء فكانت كل الأعداد بعد 9 مزيج من عددين أو أكثر مثل 10 و 100 و 6735.</a:t>
            </a:r>
            <a:endParaRPr lang="ar-IQ" dirty="0"/>
          </a:p>
        </p:txBody>
      </p:sp>
    </p:spTree>
  </p:cSld>
  <p:clrMapOvr>
    <a:masterClrMapping/>
  </p:clrMapOvr>
  <p:transition>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نظام العد الثنائي</a:t>
            </a:r>
            <a:endParaRPr lang="ar-IQ" dirty="0"/>
          </a:p>
        </p:txBody>
      </p:sp>
      <p:sp>
        <p:nvSpPr>
          <p:cNvPr id="3" name="عنصر نائب للمحتوى 2"/>
          <p:cNvSpPr>
            <a:spLocks noGrp="1"/>
          </p:cNvSpPr>
          <p:nvPr>
            <p:ph idx="1"/>
          </p:nvPr>
        </p:nvSpPr>
        <p:spPr/>
        <p:txBody>
          <a:bodyPr>
            <a:normAutofit lnSpcReduction="10000"/>
          </a:bodyPr>
          <a:lstStyle/>
          <a:p>
            <a:pPr algn="just"/>
            <a:r>
              <a:rPr lang="ar-IQ" sz="2800" b="1" dirty="0" smtClean="0"/>
              <a:t>نظام العد الثنائي:</a:t>
            </a:r>
            <a:r>
              <a:rPr lang="ar-IQ" sz="2800" dirty="0" smtClean="0"/>
              <a:t> هو نظام عد أساسه الرقم 2، يستخدم لتمثيل قيم عددية باستخدام الرمزين 0 و </a:t>
            </a:r>
            <a:r>
              <a:rPr lang="ar-IQ" sz="2800" dirty="0" err="1" smtClean="0"/>
              <a:t>1.</a:t>
            </a:r>
            <a:r>
              <a:rPr lang="ar-IQ" sz="2800" dirty="0" smtClean="0"/>
              <a:t> كما يمكن استخدام أي رمزين أو حالتين </a:t>
            </a:r>
            <a:r>
              <a:rPr lang="ar-IQ" sz="2800" dirty="0" err="1" smtClean="0"/>
              <a:t>مثل </a:t>
            </a:r>
            <a:r>
              <a:rPr lang="ar-IQ" sz="2800" dirty="0" smtClean="0"/>
              <a:t>"0" و"1" </a:t>
            </a:r>
            <a:r>
              <a:rPr lang="ar-IQ" sz="2800" dirty="0" err="1" smtClean="0"/>
              <a:t>أو </a:t>
            </a:r>
            <a:r>
              <a:rPr lang="ar-IQ" sz="2800" dirty="0" smtClean="0"/>
              <a:t>"صح" و"خطأ" </a:t>
            </a:r>
            <a:r>
              <a:rPr lang="ar-IQ" sz="2800" dirty="0" err="1" smtClean="0"/>
              <a:t>أو </a:t>
            </a:r>
            <a:r>
              <a:rPr lang="ar-IQ" sz="2800" dirty="0" smtClean="0"/>
              <a:t>"تشغيل" و"إطفاء"، وتنبع أهميته من أنه يشكل لغة الآلة التي يفهمها الحاسوب.</a:t>
            </a:r>
          </a:p>
          <a:p>
            <a:pPr algn="just"/>
            <a:r>
              <a:rPr lang="ar-IQ" sz="2800" b="1" dirty="0" smtClean="0"/>
              <a:t>مميزات نظام العد الثنائي</a:t>
            </a:r>
            <a:endParaRPr lang="ar-IQ" sz="2800" dirty="0" smtClean="0"/>
          </a:p>
          <a:p>
            <a:pPr lvl="1" algn="just"/>
            <a:r>
              <a:rPr lang="ar-IQ" dirty="0" smtClean="0"/>
              <a:t>سهولة التخزين والاسترجاع للمعلومات.</a:t>
            </a:r>
          </a:p>
          <a:p>
            <a:pPr lvl="1" algn="just"/>
            <a:r>
              <a:rPr lang="ar-IQ" dirty="0" smtClean="0"/>
              <a:t>التنقل بين الوسائط بسهولة.</a:t>
            </a:r>
          </a:p>
          <a:p>
            <a:pPr algn="just"/>
            <a:r>
              <a:rPr lang="ar-IQ" sz="4400" dirty="0" smtClean="0"/>
              <a:t/>
            </a:r>
            <a:br>
              <a:rPr lang="ar-IQ" sz="4400" dirty="0" smtClean="0"/>
            </a:br>
            <a:r>
              <a:rPr lang="ar-IQ" sz="2800" b="1" dirty="0" smtClean="0"/>
              <a:t>رموز نظام العد الثنائي</a:t>
            </a:r>
            <a:endParaRPr lang="ar-IQ" sz="2800" dirty="0" smtClean="0"/>
          </a:p>
          <a:p>
            <a:pPr algn="just"/>
            <a:r>
              <a:rPr lang="ar-IQ" sz="2800" dirty="0" smtClean="0"/>
              <a:t>( </a:t>
            </a:r>
            <a:r>
              <a:rPr lang="ar-IQ" sz="2800" dirty="0" err="1" smtClean="0"/>
              <a:t>0 </a:t>
            </a:r>
            <a:r>
              <a:rPr lang="ar-IQ" sz="2800" dirty="0" smtClean="0"/>
              <a:t>, 1</a:t>
            </a:r>
            <a:r>
              <a:rPr lang="ar-IQ" sz="2800" dirty="0" err="1" smtClean="0"/>
              <a:t>)</a:t>
            </a:r>
            <a:endParaRPr lang="ar-IQ" sz="2800" dirty="0" smtClean="0"/>
          </a:p>
        </p:txBody>
      </p:sp>
    </p:spTree>
  </p:cSld>
  <p:clrMapOvr>
    <a:masterClrMapping/>
  </p:clrMapOvr>
  <p:transition>
    <p:fade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التحويل من النظام الثنائي الى النظام العشري</a:t>
            </a:r>
            <a:endParaRPr lang="ar-IQ" dirty="0"/>
          </a:p>
        </p:txBody>
      </p:sp>
      <p:sp>
        <p:nvSpPr>
          <p:cNvPr id="3" name="عنصر نائب للمحتوى 2"/>
          <p:cNvSpPr>
            <a:spLocks noGrp="1"/>
          </p:cNvSpPr>
          <p:nvPr>
            <p:ph idx="1"/>
          </p:nvPr>
        </p:nvSpPr>
        <p:spPr>
          <a:xfrm>
            <a:off x="4973782" y="1935480"/>
            <a:ext cx="6608618" cy="4389120"/>
          </a:xfrm>
        </p:spPr>
        <p:txBody>
          <a:bodyPr/>
          <a:lstStyle/>
          <a:p>
            <a:pPr algn="just"/>
            <a:r>
              <a:rPr lang="ar-IQ" dirty="0" smtClean="0"/>
              <a:t> إن الأساس المستعمل في النظام الثنائي هو الرقم 2 ويتكون هذا النظام من رقمين فقط هما 0 </a:t>
            </a:r>
            <a:r>
              <a:rPr lang="ar-IQ" dirty="0" err="1" smtClean="0"/>
              <a:t>و1</a:t>
            </a:r>
            <a:r>
              <a:rPr lang="ar-IQ" dirty="0" smtClean="0"/>
              <a:t> ويسمى كل منهما رقماً ثنائياً </a:t>
            </a:r>
            <a:r>
              <a:rPr lang="en-MY" dirty="0" smtClean="0"/>
              <a:t>Binary Digit . </a:t>
            </a:r>
            <a:r>
              <a:rPr lang="ar-IQ" dirty="0" smtClean="0"/>
              <a:t>ولتمثيل كل من الرقمين 0 </a:t>
            </a:r>
            <a:r>
              <a:rPr lang="ar-IQ" dirty="0" err="1" smtClean="0"/>
              <a:t>و1</a:t>
            </a:r>
            <a:r>
              <a:rPr lang="ar-IQ" dirty="0" smtClean="0"/>
              <a:t> فإنه لا يلزم إلا خانة واحدة، ولهذا السبب أصبح من الشائع أطلاق اسم بت </a:t>
            </a:r>
            <a:r>
              <a:rPr lang="en-MY" dirty="0" smtClean="0"/>
              <a:t>Bit </a:t>
            </a:r>
            <a:r>
              <a:rPr lang="ar-IQ" dirty="0" smtClean="0"/>
              <a:t>على الخانة التي يحتلها الرقم داخل العدد الثنائي.</a:t>
            </a:r>
          </a:p>
          <a:p>
            <a:pPr algn="just"/>
            <a:r>
              <a:rPr lang="ar-IQ" dirty="0" smtClean="0"/>
              <a:t>لتحويل أي عدد ثنائي إلى مكافئه العشري فإنه يجب علينا استعمال قانون التمثيل الموضعي </a:t>
            </a:r>
            <a:r>
              <a:rPr lang="ar-IQ" dirty="0" err="1" smtClean="0"/>
              <a:t>للأعداد.</a:t>
            </a:r>
            <a:r>
              <a:rPr lang="ar-IQ" dirty="0" smtClean="0"/>
              <a:t> و ينطبق هذا القانون عندما يكون الرقم الثنائي صحيحاً أو كسراً مع مراعاة أن أساس نظام العد هنا هو </a:t>
            </a:r>
            <a:r>
              <a:rPr lang="ar-IQ" dirty="0" err="1" smtClean="0"/>
              <a:t>2 .</a:t>
            </a:r>
            <a:endParaRPr lang="ar-IQ" dirty="0" smtClean="0"/>
          </a:p>
          <a:p>
            <a:pPr algn="just"/>
            <a:endParaRPr lang="ar-IQ" dirty="0" smtClean="0"/>
          </a:p>
        </p:txBody>
      </p:sp>
      <p:pic>
        <p:nvPicPr>
          <p:cNvPr id="5" name="Picture 2"/>
          <p:cNvPicPr>
            <a:picLocks noChangeAspect="1" noChangeArrowheads="1"/>
          </p:cNvPicPr>
          <p:nvPr/>
        </p:nvPicPr>
        <p:blipFill>
          <a:blip r:embed="rId2" cstate="print"/>
          <a:srcRect/>
          <a:stretch>
            <a:fillRect/>
          </a:stretch>
        </p:blipFill>
        <p:spPr bwMode="auto">
          <a:xfrm>
            <a:off x="623455" y="2131363"/>
            <a:ext cx="4087089" cy="3673692"/>
          </a:xfrm>
          <a:prstGeom prst="rect">
            <a:avLst/>
          </a:prstGeom>
          <a:noFill/>
          <a:ln w="9525">
            <a:noFill/>
            <a:miter lim="800000"/>
            <a:headEnd/>
            <a:tailEnd/>
          </a:ln>
        </p:spPr>
      </p:pic>
    </p:spTree>
  </p:cSld>
  <p:clrMapOvr>
    <a:masterClrMapping/>
  </p:clrMapOvr>
  <p:transition>
    <p:fade thruBlk="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التحويل من النظام الثنائي الى النظام </a:t>
            </a:r>
            <a:r>
              <a:rPr lang="ar-IQ" dirty="0" err="1" smtClean="0"/>
              <a:t>العشري ....</a:t>
            </a:r>
            <a:endParaRPr lang="ar-IQ" dirty="0"/>
          </a:p>
        </p:txBody>
      </p:sp>
      <p:sp>
        <p:nvSpPr>
          <p:cNvPr id="5" name="عنصر نائب للمحتوى 4"/>
          <p:cNvSpPr>
            <a:spLocks noGrp="1"/>
          </p:cNvSpPr>
          <p:nvPr>
            <p:ph idx="1"/>
          </p:nvPr>
        </p:nvSpPr>
        <p:spPr/>
        <p:txBody>
          <a:bodyPr/>
          <a:lstStyle/>
          <a:p>
            <a:r>
              <a:rPr lang="ar-IQ" b="1" dirty="0" smtClean="0">
                <a:hlinkClick r:id="rId2"/>
              </a:rPr>
              <a:t>العمليات الحسابية في النظام الثنائي</a:t>
            </a:r>
            <a:endParaRPr lang="ar-IQ" dirty="0" smtClean="0"/>
          </a:p>
          <a:p>
            <a:r>
              <a:rPr lang="ar-IQ" dirty="0" err="1" smtClean="0"/>
              <a:t>0 </a:t>
            </a:r>
            <a:r>
              <a:rPr lang="ar-IQ" dirty="0" smtClean="0"/>
              <a:t>+ </a:t>
            </a:r>
            <a:r>
              <a:rPr lang="ar-IQ" dirty="0" err="1" smtClean="0"/>
              <a:t>0 </a:t>
            </a:r>
            <a:r>
              <a:rPr lang="ar-IQ" dirty="0" smtClean="0"/>
              <a:t>= 0</a:t>
            </a:r>
          </a:p>
          <a:p>
            <a:r>
              <a:rPr lang="ar-IQ" dirty="0" err="1" smtClean="0"/>
              <a:t>1 </a:t>
            </a:r>
            <a:r>
              <a:rPr lang="ar-IQ" dirty="0" smtClean="0"/>
              <a:t>+ </a:t>
            </a:r>
            <a:r>
              <a:rPr lang="ar-IQ" dirty="0" err="1" smtClean="0"/>
              <a:t>0 </a:t>
            </a:r>
            <a:r>
              <a:rPr lang="ar-IQ" dirty="0" smtClean="0"/>
              <a:t>= 1</a:t>
            </a:r>
          </a:p>
          <a:p>
            <a:r>
              <a:rPr lang="ar-IQ" dirty="0" err="1" smtClean="0"/>
              <a:t>0 </a:t>
            </a:r>
            <a:r>
              <a:rPr lang="ar-IQ" dirty="0" smtClean="0"/>
              <a:t>+ </a:t>
            </a:r>
            <a:r>
              <a:rPr lang="ar-IQ" dirty="0" err="1" smtClean="0"/>
              <a:t>1 </a:t>
            </a:r>
            <a:r>
              <a:rPr lang="ar-IQ" dirty="0" smtClean="0"/>
              <a:t>= 1</a:t>
            </a:r>
          </a:p>
          <a:p>
            <a:r>
              <a:rPr lang="ar-IQ" dirty="0" err="1" smtClean="0"/>
              <a:t>1 </a:t>
            </a:r>
            <a:r>
              <a:rPr lang="ar-IQ" dirty="0" smtClean="0"/>
              <a:t>+ </a:t>
            </a:r>
            <a:r>
              <a:rPr lang="ar-IQ" dirty="0" err="1" smtClean="0"/>
              <a:t>1 </a:t>
            </a:r>
            <a:r>
              <a:rPr lang="ar-IQ" dirty="0" smtClean="0"/>
              <a:t>= 0 والباقي 1</a:t>
            </a:r>
          </a:p>
          <a:p>
            <a:pPr>
              <a:buNone/>
            </a:pPr>
            <a:endParaRPr lang="ar-IQ" dirty="0"/>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مفهوم الحاسوب </a:t>
            </a:r>
            <a:r>
              <a:rPr lang="ar-IQ" dirty="0" err="1" smtClean="0"/>
              <a:t>وأنواعة</a:t>
            </a:r>
            <a:endParaRPr lang="ar-IQ" dirty="0"/>
          </a:p>
        </p:txBody>
      </p:sp>
      <p:sp>
        <p:nvSpPr>
          <p:cNvPr id="3" name="عنصر نائب للمحتوى 2"/>
          <p:cNvSpPr>
            <a:spLocks noGrp="1"/>
          </p:cNvSpPr>
          <p:nvPr>
            <p:ph idx="1"/>
          </p:nvPr>
        </p:nvSpPr>
        <p:spPr/>
        <p:txBody>
          <a:bodyPr/>
          <a:lstStyle/>
          <a:p>
            <a:pPr algn="just"/>
            <a:r>
              <a:rPr lang="ar-IQ" dirty="0" smtClean="0"/>
              <a:t>ان الانتشار الواسع والسريع لأجهزة الحواسيب في الوقت الراهن ربما يجعلنا غير قادرين أو بالأحرى غير معنيين بالتفكير في الوقت الذي كان فيه جهاز الحاسوب غالي الثمن ومن الصعوبة توفيره، حتى ان مفهوم الحاسوب تغير عبر مراحله المختلفة حتى أصبح في متناول الجميع تقريباً وبأشكاله المختلفة كالحاسوب </a:t>
            </a:r>
            <a:r>
              <a:rPr lang="ar-IQ" dirty="0" err="1" smtClean="0"/>
              <a:t>الشخصي (</a:t>
            </a:r>
            <a:r>
              <a:rPr lang="en-US" dirty="0" smtClean="0"/>
              <a:t>PC</a:t>
            </a:r>
            <a:r>
              <a:rPr lang="ar-IQ" dirty="0" err="1" smtClean="0"/>
              <a:t>)</a:t>
            </a:r>
            <a:r>
              <a:rPr lang="en-MY" dirty="0" smtClean="0"/>
              <a:t>، </a:t>
            </a:r>
            <a:r>
              <a:rPr lang="ar-IQ" dirty="0" smtClean="0"/>
              <a:t>والحاسوب المحمول </a:t>
            </a:r>
            <a:r>
              <a:rPr lang="en-MY" dirty="0" smtClean="0"/>
              <a:t>Laptop)</a:t>
            </a:r>
            <a:r>
              <a:rPr lang="ar-IQ" dirty="0" err="1" smtClean="0"/>
              <a:t>)</a:t>
            </a:r>
            <a:r>
              <a:rPr lang="en-MY" dirty="0" smtClean="0"/>
              <a:t> </a:t>
            </a:r>
            <a:r>
              <a:rPr lang="ar-IQ" dirty="0" smtClean="0"/>
              <a:t>, والأجهزة الذكية وغيرها من الأنواع التي سترد لاحقاً.</a:t>
            </a:r>
            <a:endParaRPr lang="ar-IQ" dirty="0"/>
          </a:p>
        </p:txBody>
      </p:sp>
    </p:spTree>
  </p:cSld>
  <p:clrMapOvr>
    <a:masterClrMapping/>
  </p:clrMapOvr>
  <p:transition>
    <p:fade thruBlk="1"/>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التحويل من النظام الثنائي الى النظام </a:t>
            </a:r>
            <a:r>
              <a:rPr lang="ar-IQ" dirty="0" err="1" smtClean="0"/>
              <a:t>العشري ....</a:t>
            </a:r>
            <a:endParaRPr lang="ar-IQ" dirty="0"/>
          </a:p>
        </p:txBody>
      </p:sp>
      <p:sp>
        <p:nvSpPr>
          <p:cNvPr id="3" name="عنصر نائب للمحتوى 2"/>
          <p:cNvSpPr>
            <a:spLocks noGrp="1"/>
          </p:cNvSpPr>
          <p:nvPr>
            <p:ph idx="1"/>
          </p:nvPr>
        </p:nvSpPr>
        <p:spPr/>
        <p:txBody>
          <a:bodyPr/>
          <a:lstStyle/>
          <a:p>
            <a:r>
              <a:rPr lang="ar-IQ" b="1" dirty="0" smtClean="0">
                <a:hlinkClick r:id="rId2"/>
              </a:rPr>
              <a:t>الأعداد </a:t>
            </a:r>
            <a:r>
              <a:rPr lang="ar-IQ" b="1" dirty="0" err="1" smtClean="0">
                <a:hlinkClick r:id="rId2"/>
              </a:rPr>
              <a:t>من </a:t>
            </a:r>
            <a:r>
              <a:rPr lang="ar-IQ" b="1" dirty="0" smtClean="0">
                <a:hlinkClick r:id="rId2"/>
              </a:rPr>
              <a:t>(0) </a:t>
            </a:r>
            <a:r>
              <a:rPr lang="ar-IQ" b="1" dirty="0" err="1" smtClean="0">
                <a:hlinkClick r:id="rId2"/>
              </a:rPr>
              <a:t>إلى </a:t>
            </a:r>
            <a:r>
              <a:rPr lang="ar-IQ" b="1" dirty="0" smtClean="0">
                <a:hlinkClick r:id="rId2"/>
              </a:rPr>
              <a:t>(15) بالنظام الثنائي</a:t>
            </a:r>
            <a:endParaRPr lang="ar-IQ" dirty="0" smtClean="0"/>
          </a:p>
          <a:p>
            <a:r>
              <a:rPr lang="ar-IQ" b="1" dirty="0" smtClean="0"/>
              <a:t>تدريب: حول العدد الثنائي 110011010</a:t>
            </a:r>
          </a:p>
          <a:p>
            <a:pPr>
              <a:buNone/>
            </a:pPr>
            <a:r>
              <a:rPr lang="ar-IQ" b="1" dirty="0" smtClean="0"/>
              <a:t>   إلى مكافئه العشري.</a:t>
            </a:r>
            <a:endParaRPr lang="ar-IQ" dirty="0"/>
          </a:p>
        </p:txBody>
      </p:sp>
      <p:pic>
        <p:nvPicPr>
          <p:cNvPr id="45059" name="Picture 3"/>
          <p:cNvPicPr>
            <a:picLocks noChangeAspect="1" noChangeArrowheads="1"/>
          </p:cNvPicPr>
          <p:nvPr/>
        </p:nvPicPr>
        <p:blipFill>
          <a:blip r:embed="rId3" cstate="print"/>
          <a:srcRect/>
          <a:stretch>
            <a:fillRect/>
          </a:stretch>
        </p:blipFill>
        <p:spPr bwMode="auto">
          <a:xfrm>
            <a:off x="706581" y="1917122"/>
            <a:ext cx="4696691" cy="4746913"/>
          </a:xfrm>
          <a:prstGeom prst="rect">
            <a:avLst/>
          </a:prstGeom>
          <a:noFill/>
          <a:ln w="9525">
            <a:noFill/>
            <a:miter lim="800000"/>
            <a:headEnd/>
            <a:tailEnd/>
          </a:ln>
        </p:spPr>
      </p:pic>
    </p:spTree>
  </p:cSld>
  <p:clrMapOvr>
    <a:masterClrMapping/>
  </p:clrMapOvr>
  <p:transition>
    <p:fade thruBlk="1"/>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7" y="886691"/>
            <a:ext cx="3560619" cy="1482436"/>
          </a:xfrm>
        </p:spPr>
        <p:txBody>
          <a:bodyPr>
            <a:noAutofit/>
          </a:bodyPr>
          <a:lstStyle/>
          <a:p>
            <a:pPr algn="ctr"/>
            <a:r>
              <a:rPr lang="en-US" sz="2400" dirty="0" smtClean="0">
                <a:latin typeface="Times New Roman" pitchFamily="18" charset="0"/>
                <a:cs typeface="Times New Roman" pitchFamily="18" charset="0"/>
              </a:rPr>
              <a:t>University Of </a:t>
            </a:r>
            <a:r>
              <a:rPr lang="en-US" sz="2400" dirty="0" err="1" smtClean="0">
                <a:latin typeface="Times New Roman" pitchFamily="18" charset="0"/>
                <a:cs typeface="Times New Roman" pitchFamily="18" charset="0"/>
              </a:rPr>
              <a:t>Basrah</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College Of Administration And economic</a:t>
            </a:r>
            <a:r>
              <a:rPr lang="en-MY" sz="2400" dirty="0" smtClean="0">
                <a:latin typeface="Times New Roman" pitchFamily="18" charset="0"/>
                <a:cs typeface="Times New Roman" pitchFamily="18" charset="0"/>
              </a:rPr>
              <a:t/>
            </a:r>
            <a:br>
              <a:rPr lang="en-MY" sz="2400" dirty="0" smtClean="0">
                <a:latin typeface="Times New Roman" pitchFamily="18" charset="0"/>
                <a:cs typeface="Times New Roman" pitchFamily="18" charset="0"/>
              </a:rPr>
            </a:br>
            <a:endParaRPr lang="en-US" sz="2400" dirty="0"/>
          </a:p>
        </p:txBody>
      </p:sp>
      <p:sp>
        <p:nvSpPr>
          <p:cNvPr id="3" name="Content Placeholder 2"/>
          <p:cNvSpPr>
            <a:spLocks noGrp="1"/>
          </p:cNvSpPr>
          <p:nvPr>
            <p:ph idx="1"/>
          </p:nvPr>
        </p:nvSpPr>
        <p:spPr>
          <a:xfrm>
            <a:off x="838201" y="2286001"/>
            <a:ext cx="10577945" cy="2092036"/>
          </a:xfrm>
        </p:spPr>
        <p:txBody>
          <a:bodyPr>
            <a:noAutofit/>
          </a:bodyPr>
          <a:lstStyle/>
          <a:p>
            <a:pPr algn="ctr">
              <a:buNone/>
            </a:pPr>
            <a:r>
              <a:rPr lang="ar-IQ" sz="4400" b="1" dirty="0" smtClean="0">
                <a:solidFill>
                  <a:srgbClr val="0070C0"/>
                </a:solidFill>
                <a:cs typeface="+mj-cs"/>
              </a:rPr>
              <a:t>مقرر </a:t>
            </a:r>
            <a:r>
              <a:rPr lang="ar-IQ" sz="4400" b="1" dirty="0" err="1" smtClean="0">
                <a:solidFill>
                  <a:srgbClr val="0070C0"/>
                </a:solidFill>
                <a:cs typeface="+mj-cs"/>
              </a:rPr>
              <a:t>مبادىء</a:t>
            </a:r>
            <a:r>
              <a:rPr lang="ar-IQ" sz="4400" b="1" dirty="0" smtClean="0">
                <a:solidFill>
                  <a:srgbClr val="0070C0"/>
                </a:solidFill>
                <a:cs typeface="+mj-cs"/>
              </a:rPr>
              <a:t> الحاسوب</a:t>
            </a:r>
          </a:p>
          <a:p>
            <a:pPr algn="ctr">
              <a:buNone/>
            </a:pPr>
            <a:r>
              <a:rPr lang="en-US" sz="4400" b="1" dirty="0" smtClean="0">
                <a:solidFill>
                  <a:srgbClr val="0070C0"/>
                </a:solidFill>
                <a:cs typeface="+mj-cs"/>
              </a:rPr>
              <a:t>COM 1</a:t>
            </a:r>
            <a:endParaRPr lang="ar-IQ" sz="4400" b="1" dirty="0" smtClean="0">
              <a:solidFill>
                <a:srgbClr val="0070C0"/>
              </a:solidFill>
              <a:cs typeface="+mj-cs"/>
            </a:endParaRPr>
          </a:p>
          <a:p>
            <a:pPr algn="ctr">
              <a:buNone/>
            </a:pPr>
            <a:r>
              <a:rPr lang="ar-IQ" sz="4400" b="1" dirty="0" err="1" smtClean="0">
                <a:solidFill>
                  <a:srgbClr val="0070C0"/>
                </a:solidFill>
                <a:cs typeface="+mj-cs"/>
              </a:rPr>
              <a:t>المحاظرة</a:t>
            </a:r>
            <a:r>
              <a:rPr lang="ar-IQ" sz="4400" b="1" dirty="0" smtClean="0">
                <a:solidFill>
                  <a:srgbClr val="0070C0"/>
                </a:solidFill>
                <a:cs typeface="+mj-cs"/>
              </a:rPr>
              <a:t> </a:t>
            </a:r>
            <a:r>
              <a:rPr lang="ar-IQ" sz="4400" b="1" dirty="0" smtClean="0">
                <a:solidFill>
                  <a:srgbClr val="0070C0"/>
                </a:solidFill>
                <a:cs typeface="+mj-cs"/>
              </a:rPr>
              <a:t>العاشرة</a:t>
            </a:r>
            <a:endParaRPr lang="en-US" sz="4400" b="1" dirty="0">
              <a:solidFill>
                <a:srgbClr val="0070C0"/>
              </a:solidFill>
              <a:cs typeface="+mj-cs"/>
            </a:endParaRPr>
          </a:p>
        </p:txBody>
      </p:sp>
      <p:pic>
        <p:nvPicPr>
          <p:cNvPr id="1028" name="Picture 4" descr="نتيجة بحث الصور عن جامعة البصرة&quot;"/>
          <p:cNvPicPr>
            <a:picLocks noChangeAspect="1" noChangeArrowheads="1"/>
          </p:cNvPicPr>
          <p:nvPr/>
        </p:nvPicPr>
        <p:blipFill>
          <a:blip r:embed="rId2" cstate="print"/>
          <a:srcRect/>
          <a:stretch>
            <a:fillRect/>
          </a:stretch>
        </p:blipFill>
        <p:spPr bwMode="auto">
          <a:xfrm>
            <a:off x="9684328" y="665018"/>
            <a:ext cx="1974418" cy="1614199"/>
          </a:xfrm>
          <a:prstGeom prst="rect">
            <a:avLst/>
          </a:prstGeom>
          <a:noFill/>
        </p:spPr>
      </p:pic>
      <p:sp>
        <p:nvSpPr>
          <p:cNvPr id="8" name="مربع نص 7"/>
          <p:cNvSpPr txBox="1"/>
          <p:nvPr/>
        </p:nvSpPr>
        <p:spPr>
          <a:xfrm>
            <a:off x="4031673" y="4918364"/>
            <a:ext cx="4059382" cy="1077218"/>
          </a:xfrm>
          <a:prstGeom prst="rect">
            <a:avLst/>
          </a:prstGeom>
          <a:noFill/>
        </p:spPr>
        <p:txBody>
          <a:bodyPr wrap="square" rtlCol="1">
            <a:spAutoFit/>
          </a:bodyPr>
          <a:lstStyle/>
          <a:p>
            <a:pPr algn="ctr"/>
            <a:endParaRPr lang="ar-IQ" sz="3200" b="1" dirty="0" smtClean="0"/>
          </a:p>
          <a:p>
            <a:pPr algn="ctr"/>
            <a:r>
              <a:rPr lang="ar-IQ" sz="3200" b="1" dirty="0" smtClean="0"/>
              <a:t>م.م حيدر صلاح هاشم</a:t>
            </a:r>
            <a:endParaRPr lang="ar-IQ" sz="3200" b="1" dirty="0"/>
          </a:p>
        </p:txBody>
      </p:sp>
      <p:sp>
        <p:nvSpPr>
          <p:cNvPr id="9" name="مربع نص 8"/>
          <p:cNvSpPr txBox="1"/>
          <p:nvPr/>
        </p:nvSpPr>
        <p:spPr>
          <a:xfrm>
            <a:off x="4655127" y="6054436"/>
            <a:ext cx="3020291" cy="523220"/>
          </a:xfrm>
          <a:prstGeom prst="rect">
            <a:avLst/>
          </a:prstGeom>
          <a:noFill/>
        </p:spPr>
        <p:txBody>
          <a:bodyPr wrap="square" rtlCol="1">
            <a:spAutoFit/>
          </a:bodyPr>
          <a:lstStyle/>
          <a:p>
            <a:pPr algn="ctr"/>
            <a:r>
              <a:rPr lang="ar-IQ" sz="2800" b="1" dirty="0" smtClean="0"/>
              <a:t>2019-2020</a:t>
            </a:r>
            <a:endParaRPr lang="ar-IQ" sz="2800" b="1" dirty="0"/>
          </a:p>
        </p:txBody>
      </p:sp>
    </p:spTree>
    <p:extLst>
      <p:ext uri="{BB962C8B-B14F-4D97-AF65-F5344CB8AC3E}">
        <p14:creationId xmlns="" xmlns:p14="http://schemas.microsoft.com/office/powerpoint/2010/main" val="2627118703"/>
      </p:ext>
    </p:extLst>
  </p:cSld>
  <p:clrMapOvr>
    <a:masterClrMapping/>
  </p:clrMapOvr>
  <p:transition>
    <p:fade thruBlk="1"/>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التحويل من النظام العشري الى النظام الثنائي</a:t>
            </a:r>
            <a:endParaRPr lang="ar-IQ" dirty="0"/>
          </a:p>
        </p:txBody>
      </p:sp>
      <p:sp>
        <p:nvSpPr>
          <p:cNvPr id="3" name="عنصر نائب للمحتوى 2"/>
          <p:cNvSpPr>
            <a:spLocks noGrp="1"/>
          </p:cNvSpPr>
          <p:nvPr>
            <p:ph idx="1"/>
          </p:nvPr>
        </p:nvSpPr>
        <p:spPr>
          <a:xfrm>
            <a:off x="7162800" y="1935480"/>
            <a:ext cx="4419600" cy="4389120"/>
          </a:xfrm>
        </p:spPr>
        <p:txBody>
          <a:bodyPr/>
          <a:lstStyle/>
          <a:p>
            <a:pPr algn="just"/>
            <a:r>
              <a:rPr lang="ar-IQ" dirty="0" smtClean="0"/>
              <a:t>يمكن ايضا القيام بعملية تحويل الاعداد من النظام العشري إلى النظام الثنائي بتكرار القسمة على العدد 2 ثم كتابة تسلسل باقي القسمة الذي يجب ان يكون في كل مرة </a:t>
            </a:r>
            <a:r>
              <a:rPr lang="ar-IQ" dirty="0" err="1" smtClean="0"/>
              <a:t>إما </a:t>
            </a:r>
            <a:r>
              <a:rPr lang="ar-IQ" dirty="0" smtClean="0"/>
              <a:t>(1) </a:t>
            </a:r>
            <a:r>
              <a:rPr lang="ar-IQ" dirty="0" err="1" smtClean="0"/>
              <a:t>أو </a:t>
            </a:r>
            <a:r>
              <a:rPr lang="ar-IQ" dirty="0" smtClean="0"/>
              <a:t>(0) كما هو موضح</a:t>
            </a:r>
            <a:endParaRPr lang="ar-IQ" dirty="0"/>
          </a:p>
        </p:txBody>
      </p:sp>
      <p:pic>
        <p:nvPicPr>
          <p:cNvPr id="46082" name="Picture 2"/>
          <p:cNvPicPr>
            <a:picLocks noChangeAspect="1" noChangeArrowheads="1"/>
          </p:cNvPicPr>
          <p:nvPr/>
        </p:nvPicPr>
        <p:blipFill>
          <a:blip r:embed="rId2" cstate="print"/>
          <a:srcRect/>
          <a:stretch>
            <a:fillRect/>
          </a:stretch>
        </p:blipFill>
        <p:spPr bwMode="auto">
          <a:xfrm>
            <a:off x="904875" y="1934008"/>
            <a:ext cx="4872470" cy="4633047"/>
          </a:xfrm>
          <a:prstGeom prst="rect">
            <a:avLst/>
          </a:prstGeom>
          <a:noFill/>
          <a:ln w="9525">
            <a:noFill/>
            <a:miter lim="800000"/>
            <a:headEnd/>
            <a:tailEnd/>
          </a:ln>
        </p:spPr>
      </p:pic>
    </p:spTree>
  </p:cSld>
  <p:clrMapOvr>
    <a:masterClrMapping/>
  </p:clrMapOvr>
  <p:transition>
    <p:fade thruBlk="1"/>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العمليات الحسابية على الأعداد الثنائية</a:t>
            </a:r>
            <a:endParaRPr lang="ar-IQ" dirty="0"/>
          </a:p>
        </p:txBody>
      </p:sp>
      <p:sp>
        <p:nvSpPr>
          <p:cNvPr id="3" name="عنصر نائب للمحتوى 2"/>
          <p:cNvSpPr>
            <a:spLocks noGrp="1"/>
          </p:cNvSpPr>
          <p:nvPr>
            <p:ph idx="1"/>
          </p:nvPr>
        </p:nvSpPr>
        <p:spPr/>
        <p:txBody>
          <a:bodyPr/>
          <a:lstStyle/>
          <a:p>
            <a:r>
              <a:rPr lang="ar-IQ" dirty="0" smtClean="0"/>
              <a:t>يمكن إجراء العمليات الحسابية من جمع وطرح وضرب وقسمة كما هو الحال في النظام العشري مع مراعاة أن أساس النظام المستعمل هنا هو 2.</a:t>
            </a:r>
          </a:p>
          <a:p>
            <a:r>
              <a:rPr lang="ar-IQ" dirty="0" smtClean="0"/>
              <a:t> </a:t>
            </a:r>
            <a:r>
              <a:rPr lang="ar-IQ" b="1" dirty="0" smtClean="0">
                <a:hlinkClick r:id="rId2"/>
              </a:rPr>
              <a:t>عملية الجمع</a:t>
            </a:r>
            <a:endParaRPr lang="ar-IQ" dirty="0" smtClean="0"/>
          </a:p>
          <a:p>
            <a:r>
              <a:rPr lang="ar-IQ" dirty="0" smtClean="0"/>
              <a:t> </a:t>
            </a:r>
            <a:r>
              <a:rPr lang="ar-IQ" b="1" dirty="0" smtClean="0">
                <a:hlinkClick r:id="rId2"/>
              </a:rPr>
              <a:t>عملية الطرح</a:t>
            </a:r>
            <a:endParaRPr lang="ar-IQ" dirty="0" smtClean="0"/>
          </a:p>
          <a:p>
            <a:endParaRPr lang="ar-IQ" dirty="0"/>
          </a:p>
        </p:txBody>
      </p:sp>
    </p:spTree>
  </p:cSld>
  <p:clrMapOvr>
    <a:masterClrMapping/>
  </p:clrMapOvr>
  <p:transition>
    <p:fade thruBlk="1"/>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عملية الجمع</a:t>
            </a:r>
            <a:endParaRPr lang="ar-IQ" dirty="0"/>
          </a:p>
        </p:txBody>
      </p:sp>
      <p:sp>
        <p:nvSpPr>
          <p:cNvPr id="3" name="عنصر نائب للمحتوى 2"/>
          <p:cNvSpPr>
            <a:spLocks noGrp="1"/>
          </p:cNvSpPr>
          <p:nvPr>
            <p:ph idx="1"/>
          </p:nvPr>
        </p:nvSpPr>
        <p:spPr>
          <a:xfrm>
            <a:off x="5112326" y="1935480"/>
            <a:ext cx="6470073" cy="4389120"/>
          </a:xfrm>
        </p:spPr>
        <p:txBody>
          <a:bodyPr/>
          <a:lstStyle/>
          <a:p>
            <a:pPr algn="just"/>
            <a:r>
              <a:rPr lang="ar-IQ" dirty="0" smtClean="0"/>
              <a:t>لو أخذنا عددين ثنائيين </a:t>
            </a:r>
            <a:r>
              <a:rPr lang="en-MY" dirty="0" smtClean="0"/>
              <a:t>A ,B </a:t>
            </a:r>
            <a:r>
              <a:rPr lang="ar-IQ" dirty="0" smtClean="0"/>
              <a:t>وكان كل منهما يتكون من خانة واحدة فقط </a:t>
            </a:r>
            <a:r>
              <a:rPr lang="en-MY" dirty="0" smtClean="0"/>
              <a:t>Bit ، </a:t>
            </a:r>
            <a:r>
              <a:rPr lang="ar-IQ" dirty="0" smtClean="0"/>
              <a:t>وبما أن كل خانة يمكن أن تكون أما 0 أو 1 فإنه يوجد للعددين معاً أربع احتمالات </a:t>
            </a:r>
            <a:r>
              <a:rPr lang="ar-IQ" dirty="0" err="1" smtClean="0"/>
              <a:t>كالآتي:</a:t>
            </a:r>
            <a:r>
              <a:rPr lang="ar-IQ" dirty="0" smtClean="0"/>
              <a:t/>
            </a:r>
            <a:br>
              <a:rPr lang="ar-IQ" dirty="0" smtClean="0"/>
            </a:br>
            <a:endParaRPr lang="ar-IQ" dirty="0"/>
          </a:p>
        </p:txBody>
      </p:sp>
      <p:pic>
        <p:nvPicPr>
          <p:cNvPr id="47106" name="Picture 2"/>
          <p:cNvPicPr>
            <a:picLocks noChangeAspect="1" noChangeArrowheads="1"/>
          </p:cNvPicPr>
          <p:nvPr/>
        </p:nvPicPr>
        <p:blipFill>
          <a:blip r:embed="rId2" cstate="print"/>
          <a:srcRect/>
          <a:stretch>
            <a:fillRect/>
          </a:stretch>
        </p:blipFill>
        <p:spPr bwMode="auto">
          <a:xfrm>
            <a:off x="581892" y="1967346"/>
            <a:ext cx="4364180" cy="4239490"/>
          </a:xfrm>
          <a:prstGeom prst="rect">
            <a:avLst/>
          </a:prstGeom>
          <a:noFill/>
          <a:ln w="9525">
            <a:noFill/>
            <a:miter lim="800000"/>
            <a:headEnd/>
            <a:tailEnd/>
          </a:ln>
        </p:spPr>
      </p:pic>
    </p:spTree>
  </p:cSld>
  <p:clrMapOvr>
    <a:masterClrMapping/>
  </p:clrMapOvr>
  <p:transition>
    <p:fade thruBlk="1"/>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7" y="886691"/>
            <a:ext cx="3560619" cy="1482436"/>
          </a:xfrm>
        </p:spPr>
        <p:txBody>
          <a:bodyPr>
            <a:noAutofit/>
          </a:bodyPr>
          <a:lstStyle/>
          <a:p>
            <a:pPr algn="ctr"/>
            <a:r>
              <a:rPr lang="en-US" sz="2400" dirty="0" smtClean="0">
                <a:latin typeface="Times New Roman" pitchFamily="18" charset="0"/>
                <a:cs typeface="Times New Roman" pitchFamily="18" charset="0"/>
              </a:rPr>
              <a:t>University Of </a:t>
            </a:r>
            <a:r>
              <a:rPr lang="en-US" sz="2400" dirty="0" err="1" smtClean="0">
                <a:latin typeface="Times New Roman" pitchFamily="18" charset="0"/>
                <a:cs typeface="Times New Roman" pitchFamily="18" charset="0"/>
              </a:rPr>
              <a:t>Basrah</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College Of Administration And economic</a:t>
            </a:r>
            <a:r>
              <a:rPr lang="en-MY" sz="2400" dirty="0" smtClean="0">
                <a:latin typeface="Times New Roman" pitchFamily="18" charset="0"/>
                <a:cs typeface="Times New Roman" pitchFamily="18" charset="0"/>
              </a:rPr>
              <a:t/>
            </a:r>
            <a:br>
              <a:rPr lang="en-MY" sz="2400" dirty="0" smtClean="0">
                <a:latin typeface="Times New Roman" pitchFamily="18" charset="0"/>
                <a:cs typeface="Times New Roman" pitchFamily="18" charset="0"/>
              </a:rPr>
            </a:br>
            <a:endParaRPr lang="en-US" sz="2400" dirty="0"/>
          </a:p>
        </p:txBody>
      </p:sp>
      <p:sp>
        <p:nvSpPr>
          <p:cNvPr id="3" name="Content Placeholder 2"/>
          <p:cNvSpPr>
            <a:spLocks noGrp="1"/>
          </p:cNvSpPr>
          <p:nvPr>
            <p:ph idx="1"/>
          </p:nvPr>
        </p:nvSpPr>
        <p:spPr>
          <a:xfrm>
            <a:off x="838201" y="2286001"/>
            <a:ext cx="10577945" cy="2092036"/>
          </a:xfrm>
        </p:spPr>
        <p:txBody>
          <a:bodyPr>
            <a:noAutofit/>
          </a:bodyPr>
          <a:lstStyle/>
          <a:p>
            <a:pPr algn="ctr">
              <a:buNone/>
            </a:pPr>
            <a:r>
              <a:rPr lang="ar-IQ" sz="4400" b="1" dirty="0" smtClean="0">
                <a:solidFill>
                  <a:srgbClr val="0070C0"/>
                </a:solidFill>
                <a:cs typeface="+mj-cs"/>
              </a:rPr>
              <a:t>مقرر </a:t>
            </a:r>
            <a:r>
              <a:rPr lang="ar-IQ" sz="4400" b="1" dirty="0" err="1" smtClean="0">
                <a:solidFill>
                  <a:srgbClr val="0070C0"/>
                </a:solidFill>
                <a:cs typeface="+mj-cs"/>
              </a:rPr>
              <a:t>مبادىء</a:t>
            </a:r>
            <a:r>
              <a:rPr lang="ar-IQ" sz="4400" b="1" dirty="0" smtClean="0">
                <a:solidFill>
                  <a:srgbClr val="0070C0"/>
                </a:solidFill>
                <a:cs typeface="+mj-cs"/>
              </a:rPr>
              <a:t> الحاسوب</a:t>
            </a:r>
          </a:p>
          <a:p>
            <a:pPr algn="ctr">
              <a:buNone/>
            </a:pPr>
            <a:r>
              <a:rPr lang="en-US" sz="4400" b="1" dirty="0" smtClean="0">
                <a:solidFill>
                  <a:srgbClr val="0070C0"/>
                </a:solidFill>
                <a:cs typeface="+mj-cs"/>
              </a:rPr>
              <a:t>COM 1</a:t>
            </a:r>
            <a:endParaRPr lang="ar-IQ" sz="4400" b="1" dirty="0" smtClean="0">
              <a:solidFill>
                <a:srgbClr val="0070C0"/>
              </a:solidFill>
              <a:cs typeface="+mj-cs"/>
            </a:endParaRPr>
          </a:p>
          <a:p>
            <a:pPr algn="ctr">
              <a:buNone/>
            </a:pPr>
            <a:r>
              <a:rPr lang="ar-IQ" sz="4400" b="1" dirty="0" err="1" smtClean="0">
                <a:solidFill>
                  <a:srgbClr val="0070C0"/>
                </a:solidFill>
                <a:cs typeface="+mj-cs"/>
              </a:rPr>
              <a:t>المحاظرة</a:t>
            </a:r>
            <a:r>
              <a:rPr lang="ar-IQ" sz="4400" b="1" smtClean="0">
                <a:solidFill>
                  <a:srgbClr val="0070C0"/>
                </a:solidFill>
                <a:cs typeface="+mj-cs"/>
              </a:rPr>
              <a:t> </a:t>
            </a:r>
            <a:r>
              <a:rPr lang="ar-IQ" sz="4400" b="1" smtClean="0">
                <a:solidFill>
                  <a:srgbClr val="0070C0"/>
                </a:solidFill>
                <a:cs typeface="+mj-cs"/>
              </a:rPr>
              <a:t>الحادية عشر</a:t>
            </a:r>
            <a:endParaRPr lang="en-US" sz="4400" b="1" dirty="0">
              <a:solidFill>
                <a:srgbClr val="0070C0"/>
              </a:solidFill>
              <a:cs typeface="+mj-cs"/>
            </a:endParaRPr>
          </a:p>
        </p:txBody>
      </p:sp>
      <p:pic>
        <p:nvPicPr>
          <p:cNvPr id="1028" name="Picture 4" descr="نتيجة بحث الصور عن جامعة البصرة&quot;"/>
          <p:cNvPicPr>
            <a:picLocks noChangeAspect="1" noChangeArrowheads="1"/>
          </p:cNvPicPr>
          <p:nvPr/>
        </p:nvPicPr>
        <p:blipFill>
          <a:blip r:embed="rId2" cstate="print"/>
          <a:srcRect/>
          <a:stretch>
            <a:fillRect/>
          </a:stretch>
        </p:blipFill>
        <p:spPr bwMode="auto">
          <a:xfrm>
            <a:off x="9684328" y="665018"/>
            <a:ext cx="1974418" cy="1614199"/>
          </a:xfrm>
          <a:prstGeom prst="rect">
            <a:avLst/>
          </a:prstGeom>
          <a:noFill/>
        </p:spPr>
      </p:pic>
      <p:sp>
        <p:nvSpPr>
          <p:cNvPr id="8" name="مربع نص 7"/>
          <p:cNvSpPr txBox="1"/>
          <p:nvPr/>
        </p:nvSpPr>
        <p:spPr>
          <a:xfrm>
            <a:off x="4031673" y="4918364"/>
            <a:ext cx="4059382" cy="1077218"/>
          </a:xfrm>
          <a:prstGeom prst="rect">
            <a:avLst/>
          </a:prstGeom>
          <a:noFill/>
        </p:spPr>
        <p:txBody>
          <a:bodyPr wrap="square" rtlCol="1">
            <a:spAutoFit/>
          </a:bodyPr>
          <a:lstStyle/>
          <a:p>
            <a:pPr algn="ctr"/>
            <a:endParaRPr lang="ar-IQ" sz="3200" b="1" dirty="0" smtClean="0"/>
          </a:p>
          <a:p>
            <a:pPr algn="ctr"/>
            <a:r>
              <a:rPr lang="ar-IQ" sz="3200" b="1" dirty="0" smtClean="0"/>
              <a:t>م.م حيدر صلاح هاشم</a:t>
            </a:r>
            <a:endParaRPr lang="ar-IQ" sz="3200" b="1" dirty="0"/>
          </a:p>
        </p:txBody>
      </p:sp>
      <p:sp>
        <p:nvSpPr>
          <p:cNvPr id="9" name="مربع نص 8"/>
          <p:cNvSpPr txBox="1"/>
          <p:nvPr/>
        </p:nvSpPr>
        <p:spPr>
          <a:xfrm>
            <a:off x="4655127" y="6054436"/>
            <a:ext cx="3020291" cy="523220"/>
          </a:xfrm>
          <a:prstGeom prst="rect">
            <a:avLst/>
          </a:prstGeom>
          <a:noFill/>
        </p:spPr>
        <p:txBody>
          <a:bodyPr wrap="square" rtlCol="1">
            <a:spAutoFit/>
          </a:bodyPr>
          <a:lstStyle/>
          <a:p>
            <a:pPr algn="ctr"/>
            <a:r>
              <a:rPr lang="ar-IQ" sz="2800" b="1" dirty="0" smtClean="0"/>
              <a:t>2019-2020</a:t>
            </a:r>
            <a:endParaRPr lang="ar-IQ" sz="2800" b="1" dirty="0"/>
          </a:p>
        </p:txBody>
      </p:sp>
    </p:spTree>
    <p:extLst>
      <p:ext uri="{BB962C8B-B14F-4D97-AF65-F5344CB8AC3E}">
        <p14:creationId xmlns="" xmlns:p14="http://schemas.microsoft.com/office/powerpoint/2010/main" val="2627118703"/>
      </p:ext>
    </p:extLst>
  </p:cSld>
  <p:clrMapOvr>
    <a:masterClrMapping/>
  </p:clrMapOvr>
  <p:transition>
    <p:fade thruBlk="1"/>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عملية </a:t>
            </a:r>
            <a:r>
              <a:rPr lang="ar-IQ" dirty="0" err="1" smtClean="0"/>
              <a:t>الجمع ....</a:t>
            </a:r>
            <a:endParaRPr lang="ar-IQ" dirty="0"/>
          </a:p>
        </p:txBody>
      </p:sp>
      <p:sp>
        <p:nvSpPr>
          <p:cNvPr id="3" name="عنصر نائب للمحتوى 2"/>
          <p:cNvSpPr>
            <a:spLocks noGrp="1"/>
          </p:cNvSpPr>
          <p:nvPr>
            <p:ph idx="1"/>
          </p:nvPr>
        </p:nvSpPr>
        <p:spPr>
          <a:xfrm>
            <a:off x="609600" y="1935480"/>
            <a:ext cx="10972800" cy="1278775"/>
          </a:xfrm>
        </p:spPr>
        <p:txBody>
          <a:bodyPr/>
          <a:lstStyle/>
          <a:p>
            <a:pPr algn="just"/>
            <a:r>
              <a:rPr lang="ar-IQ" dirty="0" smtClean="0"/>
              <a:t>أما إذا كانت الأعداد الثنائية مكونة من أكثر من خانة واحدة فإن عملية الجمع تنفذ بنفس طريقة الجمع في النظام العشري مع مراعاة أن أساس النظام العد المستعمل هو 2.</a:t>
            </a:r>
          </a:p>
          <a:p>
            <a:pPr algn="just">
              <a:buNone/>
            </a:pPr>
            <a:endParaRPr lang="ar-IQ" dirty="0"/>
          </a:p>
        </p:txBody>
      </p:sp>
      <p:pic>
        <p:nvPicPr>
          <p:cNvPr id="48131" name="Picture 3"/>
          <p:cNvPicPr>
            <a:picLocks noChangeAspect="1" noChangeArrowheads="1"/>
          </p:cNvPicPr>
          <p:nvPr/>
        </p:nvPicPr>
        <p:blipFill>
          <a:blip r:embed="rId2" cstate="print"/>
          <a:srcRect/>
          <a:stretch>
            <a:fillRect/>
          </a:stretch>
        </p:blipFill>
        <p:spPr bwMode="auto">
          <a:xfrm>
            <a:off x="1066800" y="2978727"/>
            <a:ext cx="3768436" cy="3144981"/>
          </a:xfrm>
          <a:prstGeom prst="rect">
            <a:avLst/>
          </a:prstGeom>
          <a:noFill/>
          <a:ln w="9525">
            <a:noFill/>
            <a:miter lim="800000"/>
            <a:headEnd/>
            <a:tailEnd/>
          </a:ln>
        </p:spPr>
      </p:pic>
    </p:spTree>
  </p:cSld>
  <p:clrMapOvr>
    <a:masterClrMapping/>
  </p:clrMapOvr>
  <p:transition>
    <p:fade thruBlk="1"/>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عملية الطرح</a:t>
            </a:r>
            <a:endParaRPr lang="ar-IQ" dirty="0"/>
          </a:p>
        </p:txBody>
      </p:sp>
      <p:sp>
        <p:nvSpPr>
          <p:cNvPr id="3" name="عنصر نائب للمحتوى 2"/>
          <p:cNvSpPr>
            <a:spLocks noGrp="1"/>
          </p:cNvSpPr>
          <p:nvPr>
            <p:ph idx="1"/>
          </p:nvPr>
        </p:nvSpPr>
        <p:spPr>
          <a:xfrm>
            <a:off x="5472544" y="1935480"/>
            <a:ext cx="6109855" cy="1985356"/>
          </a:xfrm>
        </p:spPr>
        <p:txBody>
          <a:bodyPr/>
          <a:lstStyle/>
          <a:p>
            <a:pPr algn="just"/>
            <a:r>
              <a:rPr lang="ar-IQ" b="1" dirty="0" smtClean="0"/>
              <a:t>(إذا كان المطروح أقل من المطروح منه</a:t>
            </a:r>
            <a:r>
              <a:rPr lang="ar-IQ" b="1" dirty="0" err="1" smtClean="0"/>
              <a:t>):</a:t>
            </a:r>
            <a:endParaRPr lang="ar-IQ" dirty="0" smtClean="0"/>
          </a:p>
          <a:p>
            <a:pPr algn="just"/>
            <a:r>
              <a:rPr lang="ar-IQ" dirty="0" smtClean="0"/>
              <a:t>لو أخذنا عددين ثنائيين </a:t>
            </a:r>
            <a:r>
              <a:rPr lang="en-MY" dirty="0" smtClean="0"/>
              <a:t>A ,B </a:t>
            </a:r>
            <a:r>
              <a:rPr lang="ar-IQ" dirty="0" smtClean="0"/>
              <a:t>وكان كل منهما يتكون من خانة واحدة فقط فإنه توجد الاحتمالات التالية لعملية الطرح تكون </a:t>
            </a:r>
            <a:r>
              <a:rPr lang="ar-IQ" dirty="0" err="1" smtClean="0"/>
              <a:t>كالآتي:</a:t>
            </a:r>
            <a:endParaRPr lang="ar-IQ" dirty="0" smtClean="0"/>
          </a:p>
          <a:p>
            <a:pPr algn="just"/>
            <a:endParaRPr lang="ar-IQ" dirty="0"/>
          </a:p>
        </p:txBody>
      </p:sp>
      <p:pic>
        <p:nvPicPr>
          <p:cNvPr id="49154" name="Picture 2"/>
          <p:cNvPicPr>
            <a:picLocks noChangeAspect="1" noChangeArrowheads="1"/>
          </p:cNvPicPr>
          <p:nvPr/>
        </p:nvPicPr>
        <p:blipFill>
          <a:blip r:embed="rId2" cstate="print"/>
          <a:srcRect/>
          <a:stretch>
            <a:fillRect/>
          </a:stretch>
        </p:blipFill>
        <p:spPr bwMode="auto">
          <a:xfrm>
            <a:off x="997527" y="2049175"/>
            <a:ext cx="4336473" cy="3839007"/>
          </a:xfrm>
          <a:prstGeom prst="rect">
            <a:avLst/>
          </a:prstGeom>
          <a:noFill/>
          <a:ln w="9525">
            <a:noFill/>
            <a:miter lim="800000"/>
            <a:headEnd/>
            <a:tailEnd/>
          </a:ln>
        </p:spPr>
      </p:pic>
      <p:sp>
        <p:nvSpPr>
          <p:cNvPr id="5" name="مستطيل 4"/>
          <p:cNvSpPr/>
          <p:nvPr/>
        </p:nvSpPr>
        <p:spPr>
          <a:xfrm>
            <a:off x="5500255" y="4020190"/>
            <a:ext cx="5885819" cy="646331"/>
          </a:xfrm>
          <a:prstGeom prst="rect">
            <a:avLst/>
          </a:prstGeom>
        </p:spPr>
        <p:txBody>
          <a:bodyPr wrap="square">
            <a:spAutoFit/>
          </a:bodyPr>
          <a:lstStyle/>
          <a:p>
            <a:pPr algn="r"/>
            <a:r>
              <a:rPr lang="ar-IQ" b="1" dirty="0" smtClean="0"/>
              <a:t>مثال|  اطرح العددين </a:t>
            </a:r>
            <a:r>
              <a:rPr lang="ar-IQ" b="1" dirty="0" err="1" smtClean="0"/>
              <a:t>الثنائيين </a:t>
            </a:r>
            <a:r>
              <a:rPr lang="ar-IQ" b="1" dirty="0" smtClean="0"/>
              <a:t>( 110</a:t>
            </a:r>
            <a:r>
              <a:rPr lang="ar-IQ" b="1" dirty="0" err="1" smtClean="0"/>
              <a:t>) – </a:t>
            </a:r>
            <a:r>
              <a:rPr lang="ar-IQ" b="1" dirty="0" smtClean="0"/>
              <a:t>( 010) مع أمثلة؟</a:t>
            </a:r>
            <a:endParaRPr lang="en-US" b="1" dirty="0" smtClean="0"/>
          </a:p>
          <a:p>
            <a:pPr algn="r"/>
            <a:endParaRPr lang="en-US" b="1" dirty="0" smtClean="0"/>
          </a:p>
        </p:txBody>
      </p:sp>
      <p:pic>
        <p:nvPicPr>
          <p:cNvPr id="49155" name="Picture 3"/>
          <p:cNvPicPr>
            <a:picLocks noChangeAspect="1" noChangeArrowheads="1"/>
          </p:cNvPicPr>
          <p:nvPr/>
        </p:nvPicPr>
        <p:blipFill>
          <a:blip r:embed="rId3" cstate="print"/>
          <a:srcRect/>
          <a:stretch>
            <a:fillRect/>
          </a:stretch>
        </p:blipFill>
        <p:spPr bwMode="auto">
          <a:xfrm>
            <a:off x="9933709" y="4757304"/>
            <a:ext cx="1165081" cy="1532660"/>
          </a:xfrm>
          <a:prstGeom prst="rect">
            <a:avLst/>
          </a:prstGeom>
          <a:noFill/>
          <a:ln w="9525">
            <a:noFill/>
            <a:miter lim="800000"/>
            <a:headEnd/>
            <a:tailEnd/>
          </a:ln>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7" y="886691"/>
            <a:ext cx="3560619" cy="1482436"/>
          </a:xfrm>
        </p:spPr>
        <p:txBody>
          <a:bodyPr>
            <a:noAutofit/>
          </a:bodyPr>
          <a:lstStyle/>
          <a:p>
            <a:pPr algn="ctr"/>
            <a:r>
              <a:rPr lang="en-US" sz="2400" dirty="0" smtClean="0">
                <a:latin typeface="Times New Roman" pitchFamily="18" charset="0"/>
                <a:cs typeface="Times New Roman" pitchFamily="18" charset="0"/>
              </a:rPr>
              <a:t>University Of </a:t>
            </a:r>
            <a:r>
              <a:rPr lang="en-US" sz="2400" dirty="0" err="1" smtClean="0">
                <a:latin typeface="Times New Roman" pitchFamily="18" charset="0"/>
                <a:cs typeface="Times New Roman" pitchFamily="18" charset="0"/>
              </a:rPr>
              <a:t>Basrah</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College Of Administration And economic</a:t>
            </a:r>
            <a:r>
              <a:rPr lang="en-MY" sz="2400" dirty="0" smtClean="0">
                <a:latin typeface="Times New Roman" pitchFamily="18" charset="0"/>
                <a:cs typeface="Times New Roman" pitchFamily="18" charset="0"/>
              </a:rPr>
              <a:t/>
            </a:r>
            <a:br>
              <a:rPr lang="en-MY" sz="2400" dirty="0" smtClean="0">
                <a:latin typeface="Times New Roman" pitchFamily="18" charset="0"/>
                <a:cs typeface="Times New Roman" pitchFamily="18" charset="0"/>
              </a:rPr>
            </a:br>
            <a:endParaRPr lang="en-US" sz="2400" dirty="0"/>
          </a:p>
        </p:txBody>
      </p:sp>
      <p:sp>
        <p:nvSpPr>
          <p:cNvPr id="3" name="Content Placeholder 2"/>
          <p:cNvSpPr>
            <a:spLocks noGrp="1"/>
          </p:cNvSpPr>
          <p:nvPr>
            <p:ph idx="1"/>
          </p:nvPr>
        </p:nvSpPr>
        <p:spPr>
          <a:xfrm>
            <a:off x="838201" y="2286001"/>
            <a:ext cx="10577945" cy="2092036"/>
          </a:xfrm>
        </p:spPr>
        <p:txBody>
          <a:bodyPr>
            <a:noAutofit/>
          </a:bodyPr>
          <a:lstStyle/>
          <a:p>
            <a:pPr algn="ctr">
              <a:buNone/>
            </a:pPr>
            <a:r>
              <a:rPr lang="ar-IQ" sz="4400" b="1" dirty="0" smtClean="0">
                <a:solidFill>
                  <a:srgbClr val="0070C0"/>
                </a:solidFill>
                <a:cs typeface="+mj-cs"/>
              </a:rPr>
              <a:t>مقرر </a:t>
            </a:r>
            <a:r>
              <a:rPr lang="ar-IQ" sz="4400" b="1" dirty="0" err="1" smtClean="0">
                <a:solidFill>
                  <a:srgbClr val="0070C0"/>
                </a:solidFill>
                <a:cs typeface="+mj-cs"/>
              </a:rPr>
              <a:t>مبادىء</a:t>
            </a:r>
            <a:r>
              <a:rPr lang="ar-IQ" sz="4400" b="1" dirty="0" smtClean="0">
                <a:solidFill>
                  <a:srgbClr val="0070C0"/>
                </a:solidFill>
                <a:cs typeface="+mj-cs"/>
              </a:rPr>
              <a:t> الحاسوب</a:t>
            </a:r>
          </a:p>
          <a:p>
            <a:pPr algn="ctr">
              <a:buNone/>
            </a:pPr>
            <a:r>
              <a:rPr lang="en-US" sz="4400" b="1" dirty="0" smtClean="0">
                <a:solidFill>
                  <a:srgbClr val="0070C0"/>
                </a:solidFill>
                <a:cs typeface="+mj-cs"/>
              </a:rPr>
              <a:t>COM 1</a:t>
            </a:r>
            <a:endParaRPr lang="ar-IQ" sz="4400" b="1" dirty="0" smtClean="0">
              <a:solidFill>
                <a:srgbClr val="0070C0"/>
              </a:solidFill>
              <a:cs typeface="+mj-cs"/>
            </a:endParaRPr>
          </a:p>
          <a:p>
            <a:pPr algn="ctr">
              <a:buNone/>
            </a:pPr>
            <a:r>
              <a:rPr lang="ar-IQ" sz="4400" b="1" dirty="0" err="1" smtClean="0">
                <a:solidFill>
                  <a:srgbClr val="0070C0"/>
                </a:solidFill>
                <a:cs typeface="+mj-cs"/>
              </a:rPr>
              <a:t>المحاظرة</a:t>
            </a:r>
            <a:r>
              <a:rPr lang="ar-IQ" sz="4400" b="1" dirty="0" smtClean="0">
                <a:solidFill>
                  <a:srgbClr val="0070C0"/>
                </a:solidFill>
                <a:cs typeface="+mj-cs"/>
              </a:rPr>
              <a:t> </a:t>
            </a:r>
            <a:r>
              <a:rPr lang="ar-IQ" sz="4400" b="1" dirty="0" smtClean="0">
                <a:solidFill>
                  <a:srgbClr val="0070C0"/>
                </a:solidFill>
                <a:cs typeface="+mj-cs"/>
              </a:rPr>
              <a:t>الثانية</a:t>
            </a:r>
            <a:endParaRPr lang="en-US" sz="4400" b="1" dirty="0">
              <a:solidFill>
                <a:srgbClr val="0070C0"/>
              </a:solidFill>
              <a:cs typeface="+mj-cs"/>
            </a:endParaRPr>
          </a:p>
        </p:txBody>
      </p:sp>
      <p:pic>
        <p:nvPicPr>
          <p:cNvPr id="1028" name="Picture 4" descr="نتيجة بحث الصور عن جامعة البصرة&quot;"/>
          <p:cNvPicPr>
            <a:picLocks noChangeAspect="1" noChangeArrowheads="1"/>
          </p:cNvPicPr>
          <p:nvPr/>
        </p:nvPicPr>
        <p:blipFill>
          <a:blip r:embed="rId2" cstate="print"/>
          <a:srcRect/>
          <a:stretch>
            <a:fillRect/>
          </a:stretch>
        </p:blipFill>
        <p:spPr bwMode="auto">
          <a:xfrm>
            <a:off x="9684328" y="665018"/>
            <a:ext cx="1974418" cy="1614199"/>
          </a:xfrm>
          <a:prstGeom prst="rect">
            <a:avLst/>
          </a:prstGeom>
          <a:noFill/>
        </p:spPr>
      </p:pic>
      <p:sp>
        <p:nvSpPr>
          <p:cNvPr id="8" name="مربع نص 7"/>
          <p:cNvSpPr txBox="1"/>
          <p:nvPr/>
        </p:nvSpPr>
        <p:spPr>
          <a:xfrm>
            <a:off x="4031673" y="4918364"/>
            <a:ext cx="4059382" cy="1077218"/>
          </a:xfrm>
          <a:prstGeom prst="rect">
            <a:avLst/>
          </a:prstGeom>
          <a:noFill/>
        </p:spPr>
        <p:txBody>
          <a:bodyPr wrap="square" rtlCol="1">
            <a:spAutoFit/>
          </a:bodyPr>
          <a:lstStyle/>
          <a:p>
            <a:pPr algn="ctr"/>
            <a:endParaRPr lang="ar-IQ" sz="3200" b="1" dirty="0" smtClean="0"/>
          </a:p>
          <a:p>
            <a:pPr algn="ctr"/>
            <a:r>
              <a:rPr lang="ar-IQ" sz="3200" b="1" dirty="0" smtClean="0"/>
              <a:t>م.م حيدر صلاح هاشم</a:t>
            </a:r>
            <a:endParaRPr lang="ar-IQ" sz="3200" b="1" dirty="0"/>
          </a:p>
        </p:txBody>
      </p:sp>
      <p:sp>
        <p:nvSpPr>
          <p:cNvPr id="9" name="مربع نص 8"/>
          <p:cNvSpPr txBox="1"/>
          <p:nvPr/>
        </p:nvSpPr>
        <p:spPr>
          <a:xfrm>
            <a:off x="4655127" y="6054436"/>
            <a:ext cx="3020291" cy="523220"/>
          </a:xfrm>
          <a:prstGeom prst="rect">
            <a:avLst/>
          </a:prstGeom>
          <a:noFill/>
        </p:spPr>
        <p:txBody>
          <a:bodyPr wrap="square" rtlCol="1">
            <a:spAutoFit/>
          </a:bodyPr>
          <a:lstStyle/>
          <a:p>
            <a:pPr algn="ctr"/>
            <a:r>
              <a:rPr lang="ar-IQ" sz="2800" b="1" dirty="0" smtClean="0"/>
              <a:t>2019-2020</a:t>
            </a:r>
            <a:endParaRPr lang="ar-IQ" sz="2800" b="1" dirty="0"/>
          </a:p>
        </p:txBody>
      </p:sp>
    </p:spTree>
    <p:extLst>
      <p:ext uri="{BB962C8B-B14F-4D97-AF65-F5344CB8AC3E}">
        <p14:creationId xmlns="" xmlns:p14="http://schemas.microsoft.com/office/powerpoint/2010/main" val="2627118703"/>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تعريف الحاسوب</a:t>
            </a:r>
            <a:endParaRPr lang="ar-IQ" dirty="0"/>
          </a:p>
        </p:txBody>
      </p:sp>
      <p:sp>
        <p:nvSpPr>
          <p:cNvPr id="3" name="عنصر نائب للمحتوى 2"/>
          <p:cNvSpPr>
            <a:spLocks noGrp="1"/>
          </p:cNvSpPr>
          <p:nvPr>
            <p:ph idx="1"/>
          </p:nvPr>
        </p:nvSpPr>
        <p:spPr/>
        <p:txBody>
          <a:bodyPr/>
          <a:lstStyle/>
          <a:p>
            <a:pPr algn="just"/>
            <a:r>
              <a:rPr lang="ar-IQ" dirty="0" smtClean="0"/>
              <a:t>الحاسوب بمفهومه الشامل هو عبارة عن آلة الكترونية تحمل أشكالاً متعددة يمكن بواسطتها إدخال البيانات وتخزينها ومعالجتها لاستخراج المعلومات، ومن ثَمَّ استرجاعها مرة أخرى متى ما طلب </a:t>
            </a:r>
            <a:r>
              <a:rPr lang="ar-IQ" dirty="0" err="1" smtClean="0"/>
              <a:t>ذلك.</a:t>
            </a:r>
            <a:r>
              <a:rPr lang="ar-IQ" dirty="0" smtClean="0"/>
              <a:t> وبهذا فإن الجهاز النقال والحاسوب اللوحي والحاسوب الشخصي وغيرها تدخل ضمن هذا المفهوم، وسيتم التركيز على الحاسوب الشخصي في هذا المقرر.</a:t>
            </a:r>
            <a:endParaRPr lang="ar-IQ" dirty="0"/>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ميزات الحاسوب</a:t>
            </a:r>
            <a:endParaRPr lang="ar-IQ" dirty="0"/>
          </a:p>
        </p:txBody>
      </p:sp>
      <p:sp>
        <p:nvSpPr>
          <p:cNvPr id="3" name="عنصر نائب للمحتوى 2"/>
          <p:cNvSpPr>
            <a:spLocks noGrp="1"/>
          </p:cNvSpPr>
          <p:nvPr>
            <p:ph idx="1"/>
          </p:nvPr>
        </p:nvSpPr>
        <p:spPr/>
        <p:txBody>
          <a:bodyPr/>
          <a:lstStyle/>
          <a:p>
            <a:pPr algn="just"/>
            <a:r>
              <a:rPr lang="ar-IQ" dirty="0" smtClean="0"/>
              <a:t>الكثير من الأعمال اليدوية تم الاستغناء عنها لصالح الحواسيب لعدة ميزات تمتلكها هذه الحواسيب </a:t>
            </a:r>
            <a:r>
              <a:rPr lang="ar-IQ" dirty="0" err="1" smtClean="0"/>
              <a:t>وهي:</a:t>
            </a:r>
            <a:endParaRPr lang="ar-IQ" dirty="0" smtClean="0"/>
          </a:p>
          <a:p>
            <a:pPr algn="just"/>
            <a:r>
              <a:rPr lang="ar-IQ" b="1" dirty="0" smtClean="0"/>
              <a:t>السرعة:</a:t>
            </a:r>
            <a:r>
              <a:rPr lang="ar-IQ" dirty="0" smtClean="0"/>
              <a:t> في إجراء العمليات الحسابية و معالجة البيانات.</a:t>
            </a:r>
          </a:p>
          <a:p>
            <a:pPr algn="just"/>
            <a:r>
              <a:rPr lang="ar-IQ" b="1" dirty="0" smtClean="0"/>
              <a:t>الدقة:</a:t>
            </a:r>
            <a:r>
              <a:rPr lang="ar-IQ" dirty="0" smtClean="0"/>
              <a:t> حيث أن نسبة خطئها بسيطة جداً لدرجة إهمالها.</a:t>
            </a:r>
          </a:p>
          <a:p>
            <a:pPr algn="just"/>
            <a:r>
              <a:rPr lang="ar-IQ" b="1" dirty="0" smtClean="0"/>
              <a:t>إمكانية التخزين:</a:t>
            </a:r>
            <a:r>
              <a:rPr lang="ar-IQ" dirty="0" smtClean="0"/>
              <a:t> لكم هائل من المعلومات سواء على أقراص </a:t>
            </a:r>
            <a:r>
              <a:rPr lang="ar-IQ" dirty="0" err="1" smtClean="0"/>
              <a:t>داخلية </a:t>
            </a:r>
            <a:r>
              <a:rPr lang="ar-IQ" dirty="0" smtClean="0"/>
              <a:t>(تخزين داخلي) أو على أقراص </a:t>
            </a:r>
            <a:r>
              <a:rPr lang="ar-IQ" dirty="0" err="1" smtClean="0"/>
              <a:t>خارجية </a:t>
            </a:r>
            <a:r>
              <a:rPr lang="ar-IQ" dirty="0" smtClean="0"/>
              <a:t>(تخزين خارجي</a:t>
            </a:r>
            <a:r>
              <a:rPr lang="ar-IQ" dirty="0" err="1" smtClean="0"/>
              <a:t>).</a:t>
            </a:r>
            <a:endParaRPr lang="ar-IQ" dirty="0" smtClean="0"/>
          </a:p>
          <a:p>
            <a:pPr algn="just"/>
            <a:r>
              <a:rPr lang="ar-IQ" b="1" dirty="0" smtClean="0"/>
              <a:t>اقتصادية:</a:t>
            </a:r>
            <a:r>
              <a:rPr lang="ar-IQ" dirty="0" smtClean="0"/>
              <a:t> من </a:t>
            </a:r>
            <a:r>
              <a:rPr lang="ar-IQ" dirty="0" err="1" smtClean="0"/>
              <a:t>ناحيتين </a:t>
            </a:r>
            <a:r>
              <a:rPr lang="ar-IQ" dirty="0" smtClean="0"/>
              <a:t>(التكلفة، الوقت</a:t>
            </a:r>
            <a:r>
              <a:rPr lang="ar-IQ" dirty="0" err="1" smtClean="0"/>
              <a:t>).</a:t>
            </a:r>
            <a:endParaRPr lang="ar-IQ" dirty="0" smtClean="0"/>
          </a:p>
          <a:p>
            <a:pPr algn="just"/>
            <a:r>
              <a:rPr lang="ar-IQ" b="1" dirty="0" smtClean="0"/>
              <a:t>الاتصالات الشبكية:</a:t>
            </a:r>
            <a:r>
              <a:rPr lang="ar-IQ" dirty="0" smtClean="0"/>
              <a:t> توفر خدمات الاتصال الشبكي السريع مما يوفر الوقت والمجهود والتكلفة مثل: خدمة الشبكة </a:t>
            </a:r>
            <a:r>
              <a:rPr lang="ar-IQ" dirty="0" err="1" smtClean="0"/>
              <a:t>العالمية </a:t>
            </a:r>
            <a:r>
              <a:rPr lang="ar-IQ" dirty="0" smtClean="0"/>
              <a:t>(الويب، الإنترنت</a:t>
            </a:r>
            <a:r>
              <a:rPr lang="ar-IQ" dirty="0" err="1" smtClean="0"/>
              <a:t>).</a:t>
            </a:r>
            <a:endParaRPr lang="ar-IQ" dirty="0" smtClean="0"/>
          </a:p>
          <a:p>
            <a:pPr algn="just"/>
            <a:endParaRPr lang="ar-IQ" dirty="0"/>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Grp="1" noChangeAspect="1" noChangeArrowheads="1"/>
          </p:cNvPicPr>
          <p:nvPr>
            <p:ph idx="1"/>
          </p:nvPr>
        </p:nvPicPr>
        <p:blipFill>
          <a:blip r:embed="rId2" cstate="print"/>
          <a:srcRect/>
          <a:stretch>
            <a:fillRect/>
          </a:stretch>
        </p:blipFill>
        <p:spPr bwMode="auto">
          <a:xfrm>
            <a:off x="2660072" y="1413164"/>
            <a:ext cx="6719455" cy="4191795"/>
          </a:xfrm>
          <a:prstGeom prst="rect">
            <a:avLst/>
          </a:prstGeom>
          <a:noFill/>
          <a:ln w="9525">
            <a:noFill/>
            <a:miter lim="800000"/>
            <a:headEnd/>
            <a:tailEnd/>
          </a:ln>
        </p:spPr>
      </p:pic>
    </p:spTree>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4537</TotalTime>
  <Words>2651</Words>
  <Application>Microsoft Office PowerPoint</Application>
  <PresentationFormat>مخصص</PresentationFormat>
  <Paragraphs>321</Paragraphs>
  <Slides>57</Slides>
  <Notes>0</Notes>
  <HiddenSlides>0</HiddenSlides>
  <MMClips>0</MMClips>
  <ScaleCrop>false</ScaleCrop>
  <HeadingPairs>
    <vt:vector size="4" baseType="variant">
      <vt:variant>
        <vt:lpstr>سمة</vt:lpstr>
      </vt:variant>
      <vt:variant>
        <vt:i4>1</vt:i4>
      </vt:variant>
      <vt:variant>
        <vt:lpstr>عناوين الشرائح</vt:lpstr>
      </vt:variant>
      <vt:variant>
        <vt:i4>57</vt:i4>
      </vt:variant>
    </vt:vector>
  </HeadingPairs>
  <TitlesOfParts>
    <vt:vector size="58" baseType="lpstr">
      <vt:lpstr>تدفق</vt:lpstr>
      <vt:lpstr>University Of Basrah College Of Administration And economic </vt:lpstr>
      <vt:lpstr>المقدمة</vt:lpstr>
      <vt:lpstr>المقدمة</vt:lpstr>
      <vt:lpstr>الوحدة الأولى - أساسيات نظام الحاسوب</vt:lpstr>
      <vt:lpstr>مفهوم الحاسوب وأنواعة</vt:lpstr>
      <vt:lpstr>University Of Basrah College Of Administration And economic </vt:lpstr>
      <vt:lpstr>تعريف الحاسوب</vt:lpstr>
      <vt:lpstr>ميزات الحاسوب</vt:lpstr>
      <vt:lpstr>الشريحة 9</vt:lpstr>
      <vt:lpstr>أنواع الحواسيب</vt:lpstr>
      <vt:lpstr>الشريحة 11</vt:lpstr>
      <vt:lpstr>أنواع الحواسيب ..... حسب الحجم</vt:lpstr>
      <vt:lpstr>University Of Basrah College Of Administration And economic </vt:lpstr>
      <vt:lpstr>أنواع الحواسيب ..... حسب الحجم</vt:lpstr>
      <vt:lpstr>أنواع الحواسيب ..... حسب الحجم</vt:lpstr>
      <vt:lpstr>أنواع الحواسيب ..... حسب عملها وتقنيتها</vt:lpstr>
      <vt:lpstr>مكونات الحاسوب</vt:lpstr>
      <vt:lpstr>مكونات الحاسوب المادية</vt:lpstr>
      <vt:lpstr>University Of Basrah College Of Administration And economic </vt:lpstr>
      <vt:lpstr>مكونات الحاسوب المادية ....</vt:lpstr>
      <vt:lpstr>مكونات الحاسوب المادية ....</vt:lpstr>
      <vt:lpstr>وحدات الأدخال</vt:lpstr>
      <vt:lpstr>وحدات الأدخال ....</vt:lpstr>
      <vt:lpstr>University Of Basrah College Of Administration And economic </vt:lpstr>
      <vt:lpstr>وحدات الأدخال ....</vt:lpstr>
      <vt:lpstr>وحدات الأدخال ....</vt:lpstr>
      <vt:lpstr>وحدات الأدخال ....</vt:lpstr>
      <vt:lpstr>وحدات الإخراج</vt:lpstr>
      <vt:lpstr>University Of Basrah College Of Administration And economic </vt:lpstr>
      <vt:lpstr>وحدات الإخراج ....</vt:lpstr>
      <vt:lpstr>وحدات الإخراج ....</vt:lpstr>
      <vt:lpstr>وحدات إدخال وإخراج معاً</vt:lpstr>
      <vt:lpstr>المكونات الداخلية</vt:lpstr>
      <vt:lpstr>الشريحة 34</vt:lpstr>
      <vt:lpstr>University Of Basrah College Of Administration And economic </vt:lpstr>
      <vt:lpstr>الشريحة 36</vt:lpstr>
      <vt:lpstr>حجم الذاكرة</vt:lpstr>
      <vt:lpstr>وحدات التخزين</vt:lpstr>
      <vt:lpstr>مكونات الحاسوب البرمجية</vt:lpstr>
      <vt:lpstr>University Of Basrah College Of Administration And economic </vt:lpstr>
      <vt:lpstr>مكونات الحاسوب البرمجية ....</vt:lpstr>
      <vt:lpstr>نظام التشغيل</vt:lpstr>
      <vt:lpstr>نظام التشغيل ....</vt:lpstr>
      <vt:lpstr>نظام التشغيل ....</vt:lpstr>
      <vt:lpstr>University Of Basrah College Of Administration And economic </vt:lpstr>
      <vt:lpstr>أنظمة العد التنازلي</vt:lpstr>
      <vt:lpstr>نظام العد الثنائي</vt:lpstr>
      <vt:lpstr>التحويل من النظام الثنائي الى النظام العشري</vt:lpstr>
      <vt:lpstr>التحويل من النظام الثنائي الى النظام العشري ....</vt:lpstr>
      <vt:lpstr>التحويل من النظام الثنائي الى النظام العشري ....</vt:lpstr>
      <vt:lpstr>University Of Basrah College Of Administration And economic </vt:lpstr>
      <vt:lpstr>التحويل من النظام العشري الى النظام الثنائي</vt:lpstr>
      <vt:lpstr>العمليات الحسابية على الأعداد الثنائية</vt:lpstr>
      <vt:lpstr>عملية الجمع</vt:lpstr>
      <vt:lpstr>University Of Basrah College Of Administration And economic </vt:lpstr>
      <vt:lpstr>عملية الجمع ....</vt:lpstr>
      <vt:lpstr>عملية الطرح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Ghost</dc:creator>
  <cp:lastModifiedBy>dell</cp:lastModifiedBy>
  <cp:revision>78</cp:revision>
  <dcterms:created xsi:type="dcterms:W3CDTF">2015-09-09T22:08:39Z</dcterms:created>
  <dcterms:modified xsi:type="dcterms:W3CDTF">2019-11-13T17:29:03Z</dcterms:modified>
</cp:coreProperties>
</file>